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93" r:id="rId2"/>
    <p:sldId id="536" r:id="rId3"/>
    <p:sldId id="549" r:id="rId4"/>
    <p:sldId id="534" r:id="rId5"/>
    <p:sldId id="539" r:id="rId6"/>
    <p:sldId id="537" r:id="rId7"/>
    <p:sldId id="538" r:id="rId8"/>
    <p:sldId id="540" r:id="rId9"/>
    <p:sldId id="541" r:id="rId10"/>
    <p:sldId id="550" r:id="rId11"/>
    <p:sldId id="542" r:id="rId12"/>
    <p:sldId id="544" r:id="rId13"/>
    <p:sldId id="545" r:id="rId14"/>
    <p:sldId id="543" r:id="rId15"/>
    <p:sldId id="551" r:id="rId16"/>
    <p:sldId id="546" r:id="rId17"/>
    <p:sldId id="553" r:id="rId18"/>
    <p:sldId id="554" r:id="rId19"/>
    <p:sldId id="552" r:id="rId20"/>
    <p:sldId id="548" r:id="rId21"/>
    <p:sldId id="547" r:id="rId22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663BFDF-C089-4D93-8A9C-74515E4D6F73}">
          <p14:sldIdLst>
            <p14:sldId id="393"/>
            <p14:sldId id="536"/>
            <p14:sldId id="549"/>
            <p14:sldId id="534"/>
            <p14:sldId id="539"/>
            <p14:sldId id="537"/>
            <p14:sldId id="538"/>
            <p14:sldId id="540"/>
            <p14:sldId id="541"/>
            <p14:sldId id="550"/>
            <p14:sldId id="542"/>
            <p14:sldId id="544"/>
            <p14:sldId id="545"/>
            <p14:sldId id="543"/>
            <p14:sldId id="551"/>
            <p14:sldId id="546"/>
            <p14:sldId id="553"/>
            <p14:sldId id="554"/>
            <p14:sldId id="552"/>
            <p14:sldId id="548"/>
            <p14:sldId id="547"/>
          </p14:sldIdLst>
        </p14:section>
        <p14:section name="제목 없는 구역" id="{C3DA1BF1-3100-473F-9492-75F78FD64F7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00"/>
    <a:srgbClr val="145156"/>
    <a:srgbClr val="646464"/>
    <a:srgbClr val="FBE33B"/>
    <a:srgbClr val="0000FF"/>
    <a:srgbClr val="FF99CC"/>
    <a:srgbClr val="111217"/>
    <a:srgbClr val="0E0F1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31" autoAdjust="0"/>
    <p:restoredTop sz="96272" autoAdjust="0"/>
  </p:normalViewPr>
  <p:slideViewPr>
    <p:cSldViewPr>
      <p:cViewPr varScale="1">
        <p:scale>
          <a:sx n="91" d="100"/>
          <a:sy n="91" d="100"/>
        </p:scale>
        <p:origin x="1514" y="4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3BF5E6-4B2A-49A4-8A00-FCE8E388A0ED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5965E-65AF-434E-B723-D3AB337ED9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415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2D81F-A57D-4A45-8F86-9757F252909E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7298D7-DDDB-4B2C-869A-7C024DEE569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220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848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301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121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180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428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69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24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32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447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342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085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712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세계 최초의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엑사급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 단위의 계산을 끝낸다고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산둥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컴퓨터과학 센터는 밝혔다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이후 줄곧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유지했다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 슈퍼컴퓨터로 자존심이 상한 미국은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탈환하기 위해 슈퍼컴퓨터 시스템을 개발해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(SUMMIT)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시에라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(SIERRA)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구축완료했다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결과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미국 에너지부 산하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아크리지국립연구소에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설치된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써밋시스템이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세계 슈퍼컴퓨터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자리에 올랐다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dirty="0"/>
              <a:t/>
            </a:r>
            <a:br>
              <a:rPr lang="ko-KR" altLang="en-US" sz="1200" dirty="0"/>
            </a:br>
            <a:endParaRPr lang="en-US" altLang="ko-KR" sz="1200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슈퍼컴퓨터 대수는 중국이 미국보다 훨씬 우세하다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보유한 슈퍼컴퓨터는 지난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월 기준 총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206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대로 미국의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대를 크게 압도했다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세계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 안에 드는 슈퍼컴퓨터를 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 보유 중이다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네티즌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휴대폰 사용자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억 명이 넘는 중국은 그야말로 ‘데이터 부국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富國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)’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중국이 날마다 생산해내는 압도적인 데이터 양은 미국과 인도의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배를 넘는다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dirty="0"/>
              <a:t/>
            </a:r>
            <a:br>
              <a:rPr lang="ko-KR" altLang="en-US" sz="1200" dirty="0"/>
            </a:br>
            <a:endParaRPr lang="ko-KR" altLang="en-US" sz="12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7298D7-DDDB-4B2C-869A-7C024DEE569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976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88C31-48B6-43BA-A2AA-B8BC1D1D3E37}" type="datetimeFigureOut">
              <a:rPr lang="ko-KR" altLang="en-US" smtClean="0"/>
              <a:pPr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E3816-9120-4356-A03D-4580F386D7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teractive.hankookilbo.com/v/jjogbang/index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340768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노령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인 거주 취약자를 위한 </a:t>
            </a:r>
            <a:endParaRPr lang="en-US" altLang="ko-KR" sz="28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공공주택 입지 제안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서울중심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D839BA03-90E5-4F7E-BF45-F134AB34229F}"/>
              </a:ext>
            </a:extLst>
          </p:cNvPr>
          <p:cNvGrpSpPr/>
          <p:nvPr/>
        </p:nvGrpSpPr>
        <p:grpSpPr>
          <a:xfrm>
            <a:off x="-36004" y="4474143"/>
            <a:ext cx="9144000" cy="1031051"/>
            <a:chOff x="-36004" y="4474143"/>
            <a:chExt cx="9144000" cy="103105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BBF399F0-DCD9-419E-A788-1F53E1CDE3E4}"/>
                </a:ext>
              </a:extLst>
            </p:cNvPr>
            <p:cNvSpPr txBox="1"/>
            <p:nvPr/>
          </p:nvSpPr>
          <p:spPr>
            <a:xfrm>
              <a:off x="-36004" y="4474143"/>
              <a:ext cx="9144000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Data Miner</a:t>
              </a:r>
            </a:p>
            <a:p>
              <a:pPr algn="ctr">
                <a:spcBef>
                  <a:spcPts val="600"/>
                </a:spcBef>
              </a:pPr>
              <a:r>
                <a:rPr lang="en-US" altLang="ko-KR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2019 </a:t>
              </a:r>
              <a:r>
                <a:rPr lang="ko-KR" altLang="en-US" b="1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국토교통부 빅데이터  </a:t>
              </a:r>
              <a:r>
                <a:rPr lang="ko-KR" altLang="en-US" b="1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해커톤</a:t>
              </a:r>
              <a:endParaRPr lang="ko-KR" altLang="en-US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E45BAAB3-532D-42A9-B0F0-4FC44911AE34}"/>
                </a:ext>
              </a:extLst>
            </p:cNvPr>
            <p:cNvCxnSpPr>
              <a:cxnSpLocks/>
            </p:cNvCxnSpPr>
            <p:nvPr/>
          </p:nvCxnSpPr>
          <p:spPr>
            <a:xfrm>
              <a:off x="2987824" y="5085184"/>
              <a:ext cx="3096344" cy="0"/>
            </a:xfrm>
            <a:prstGeom prst="line">
              <a:avLst/>
            </a:prstGeom>
            <a:ln w="38100">
              <a:solidFill>
                <a:srgbClr val="64646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1899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73D7ACF-68F7-49B2-8F38-96039805F724}"/>
              </a:ext>
            </a:extLst>
          </p:cNvPr>
          <p:cNvSpPr/>
          <p:nvPr/>
        </p:nvSpPr>
        <p:spPr>
          <a:xfrm>
            <a:off x="2915816" y="1340768"/>
            <a:ext cx="374441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Ⅰ.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제안 배경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tx1"/>
                </a:solidFill>
              </a:rPr>
              <a:t>Ⅱ. </a:t>
            </a:r>
            <a:r>
              <a:rPr lang="ko-KR" altLang="en-US" sz="2800" b="1" dirty="0">
                <a:solidFill>
                  <a:schemeClr val="tx1"/>
                </a:solidFill>
              </a:rPr>
              <a:t>데이터 분석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Ⅲ.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입지 제안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Ⅳ.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792017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236296" y="490581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Ⅱ. </a:t>
            </a:r>
            <a:r>
              <a:rPr lang="ko-KR" altLang="en-US" sz="1400" dirty="0">
                <a:latin typeface="+mn-ea"/>
              </a:rPr>
              <a:t>데이터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66D6F5-EDF6-4465-B582-F30D8D194354}"/>
              </a:ext>
            </a:extLst>
          </p:cNvPr>
          <p:cNvSpPr txBox="1"/>
          <p:nvPr/>
        </p:nvSpPr>
        <p:spPr>
          <a:xfrm>
            <a:off x="332824" y="40795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노령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 err="1">
                <a:latin typeface="+mn-ea"/>
              </a:rPr>
              <a:t>인가구</a:t>
            </a:r>
            <a:r>
              <a:rPr lang="ko-KR" altLang="en-US" sz="2000" dirty="0">
                <a:latin typeface="+mn-ea"/>
              </a:rPr>
              <a:t> 거주 실태 파악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DA82079-DAA1-454D-8DFF-5C375690A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8" y="2226825"/>
            <a:ext cx="2808312" cy="20498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88833CC-9393-46B9-91E1-89CEFC7CA65B}"/>
              </a:ext>
            </a:extLst>
          </p:cNvPr>
          <p:cNvSpPr txBox="1"/>
          <p:nvPr/>
        </p:nvSpPr>
        <p:spPr>
          <a:xfrm>
            <a:off x="269777" y="1459514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65</a:t>
            </a:r>
            <a:r>
              <a:rPr lang="ko-KR" altLang="en-US" sz="2000" dirty="0">
                <a:latin typeface="+mn-ea"/>
              </a:rPr>
              <a:t>세 이상 전입 지역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36A7AFE4-B9E9-4DEE-8E10-D037CD1B0652}"/>
              </a:ext>
            </a:extLst>
          </p:cNvPr>
          <p:cNvSpPr/>
          <p:nvPr/>
        </p:nvSpPr>
        <p:spPr>
          <a:xfrm>
            <a:off x="-72008" y="1851433"/>
            <a:ext cx="30598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2018 </a:t>
            </a:r>
            <a:r>
              <a:rPr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인구 이동 통계 데이터</a:t>
            </a:r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(</a:t>
            </a:r>
            <a:r>
              <a:rPr lang="ko-KR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통계</a:t>
            </a:r>
            <a:r>
              <a:rPr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청</a:t>
            </a:r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)</a:t>
            </a:r>
            <a:endParaRPr lang="en-US" altLang="ko-KR" sz="1100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32295E4A-0FE9-4F7A-BFC2-AD6879D6A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91" y="3802289"/>
            <a:ext cx="2088233" cy="16949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29991875-58FF-4EE6-8E23-2270EE04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384" y="2225917"/>
            <a:ext cx="2858271" cy="20863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4E2D91E-E2F1-4469-AB85-FF96891E8BF1}"/>
              </a:ext>
            </a:extLst>
          </p:cNvPr>
          <p:cNvSpPr txBox="1"/>
          <p:nvPr/>
        </p:nvSpPr>
        <p:spPr>
          <a:xfrm>
            <a:off x="3177171" y="1489654"/>
            <a:ext cx="2672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저소득 독거노인 현황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44E20F2-3335-4E3C-81A1-CD2A42E0BD21}"/>
              </a:ext>
            </a:extLst>
          </p:cNvPr>
          <p:cNvSpPr/>
          <p:nvPr/>
        </p:nvSpPr>
        <p:spPr>
          <a:xfrm>
            <a:off x="3024236" y="1858230"/>
            <a:ext cx="30598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2017 </a:t>
            </a:r>
            <a:r>
              <a:rPr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서울시 독거노인 현황</a:t>
            </a:r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서울시</a:t>
            </a:r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)</a:t>
            </a:r>
            <a:endParaRPr lang="en-US" altLang="ko-KR" sz="1100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245BB65B-6F3C-4682-8BF9-9827C25FB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411" y="3760751"/>
            <a:ext cx="2017482" cy="1778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022BE10-6028-4390-9233-BA8DC5A290F6}"/>
              </a:ext>
            </a:extLst>
          </p:cNvPr>
          <p:cNvSpPr txBox="1"/>
          <p:nvPr/>
        </p:nvSpPr>
        <p:spPr>
          <a:xfrm>
            <a:off x="6205993" y="1489654"/>
            <a:ext cx="24416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+mn-ea"/>
              </a:rPr>
              <a:t>65</a:t>
            </a:r>
            <a:r>
              <a:rPr lang="ko-KR" altLang="en-US" sz="2000" dirty="0">
                <a:latin typeface="+mn-ea"/>
              </a:rPr>
              <a:t>세 이상 거주현황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07F1BEF8-CBB0-40EF-AF96-E88DABCF83C6}"/>
              </a:ext>
            </a:extLst>
          </p:cNvPr>
          <p:cNvSpPr/>
          <p:nvPr/>
        </p:nvSpPr>
        <p:spPr>
          <a:xfrm>
            <a:off x="5944184" y="1854711"/>
            <a:ext cx="305983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2018.4 </a:t>
            </a:r>
            <a:r>
              <a:rPr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서울시 생활인구</a:t>
            </a:r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서울시</a:t>
            </a:r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)</a:t>
            </a:r>
            <a:endParaRPr lang="en-US" altLang="ko-KR" sz="1100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Calibri" panose="020F0502020204030204" pitchFamily="34" charset="0"/>
            </a:endParaRPr>
          </a:p>
        </p:txBody>
      </p:sp>
      <p:pic>
        <p:nvPicPr>
          <p:cNvPr id="22" name="그림 21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E7C0A579-A84B-45DB-BCD2-2408A212E5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52" y="2105929"/>
            <a:ext cx="2813899" cy="22322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4E9E165-5165-4298-B356-8CA65096DAD4}"/>
              </a:ext>
            </a:extLst>
          </p:cNvPr>
          <p:cNvSpPr txBox="1"/>
          <p:nvPr/>
        </p:nvSpPr>
        <p:spPr>
          <a:xfrm>
            <a:off x="2666954" y="1398058"/>
            <a:ext cx="792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1E9BB15-352E-4E3B-98C3-4DF33DCA2572}"/>
              </a:ext>
            </a:extLst>
          </p:cNvPr>
          <p:cNvSpPr txBox="1"/>
          <p:nvPr/>
        </p:nvSpPr>
        <p:spPr>
          <a:xfrm>
            <a:off x="5667812" y="1340768"/>
            <a:ext cx="792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∩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xmlns="" id="{7229221F-D368-4104-A98C-6591798DB600}"/>
              </a:ext>
            </a:extLst>
          </p:cNvPr>
          <p:cNvSpPr/>
          <p:nvPr/>
        </p:nvSpPr>
        <p:spPr>
          <a:xfrm>
            <a:off x="3983602" y="6093296"/>
            <a:ext cx="936104" cy="572777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88833CC-9393-46B9-91E1-89CEFC7CA65B}"/>
              </a:ext>
            </a:extLst>
          </p:cNvPr>
          <p:cNvSpPr txBox="1"/>
          <p:nvPr/>
        </p:nvSpPr>
        <p:spPr>
          <a:xfrm>
            <a:off x="958274" y="4500173"/>
            <a:ext cx="1154470" cy="4841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+mn-ea"/>
              </a:rPr>
              <a:t>행정동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4E2D91E-E2F1-4469-AB85-FF96891E8BF1}"/>
              </a:ext>
            </a:extLst>
          </p:cNvPr>
          <p:cNvSpPr txBox="1"/>
          <p:nvPr/>
        </p:nvSpPr>
        <p:spPr>
          <a:xfrm>
            <a:off x="3936199" y="4500173"/>
            <a:ext cx="1154470" cy="4841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+mn-ea"/>
              </a:rPr>
              <a:t>행정동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022BE10-6028-4390-9233-BA8DC5A290F6}"/>
              </a:ext>
            </a:extLst>
          </p:cNvPr>
          <p:cNvSpPr txBox="1"/>
          <p:nvPr/>
        </p:nvSpPr>
        <p:spPr>
          <a:xfrm>
            <a:off x="6849605" y="4500173"/>
            <a:ext cx="1154470" cy="48413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000" smtClean="0">
                <a:solidFill>
                  <a:schemeClr val="bg1"/>
                </a:solidFill>
                <a:latin typeface="+mn-ea"/>
              </a:rPr>
              <a:t>집계구</a:t>
            </a:r>
            <a:endParaRPr lang="ko-KR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7717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236296" y="490581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Ⅱ. </a:t>
            </a:r>
            <a:r>
              <a:rPr lang="ko-KR" altLang="en-US" sz="1400" dirty="0">
                <a:latin typeface="+mn-ea"/>
              </a:rPr>
              <a:t>데이터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66D6F5-EDF6-4465-B582-F30D8D194354}"/>
              </a:ext>
            </a:extLst>
          </p:cNvPr>
          <p:cNvSpPr txBox="1"/>
          <p:nvPr/>
        </p:nvSpPr>
        <p:spPr>
          <a:xfrm>
            <a:off x="332824" y="40795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노령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 err="1">
                <a:latin typeface="+mn-ea"/>
              </a:rPr>
              <a:t>인가구</a:t>
            </a:r>
            <a:r>
              <a:rPr lang="ko-KR" altLang="en-US" sz="2000" dirty="0">
                <a:latin typeface="+mn-ea"/>
              </a:rPr>
              <a:t> 거주 실태 파악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xmlns="" id="{118EB2C2-49FD-4A05-A701-08A4B136513A}"/>
              </a:ext>
            </a:extLst>
          </p:cNvPr>
          <p:cNvGrpSpPr/>
          <p:nvPr/>
        </p:nvGrpSpPr>
        <p:grpSpPr>
          <a:xfrm>
            <a:off x="107504" y="918411"/>
            <a:ext cx="8352928" cy="3924418"/>
            <a:chOff x="107504" y="1952840"/>
            <a:chExt cx="8512243" cy="45725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CA0829E5-66B9-49B1-AAF6-2D2B2601D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8716" y="2132856"/>
              <a:ext cx="5991031" cy="43924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6CE7EE64-D898-4F54-BBD5-E36D5B6DF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504" y="1952840"/>
              <a:ext cx="2339751" cy="4536496"/>
            </a:xfrm>
            <a:prstGeom prst="rect">
              <a:avLst/>
            </a:prstGeom>
          </p:spPr>
        </p:pic>
        <p:cxnSp>
          <p:nvCxnSpPr>
            <p:cNvPr id="31" name="연결선: 꺾임 30">
              <a:extLst>
                <a:ext uri="{FF2B5EF4-FFF2-40B4-BE49-F238E27FC236}">
                  <a16:creationId xmlns:a16="http://schemas.microsoft.com/office/drawing/2014/main" xmlns="" id="{041F9BCF-9D2D-4BED-89F4-272859D03F40}"/>
                </a:ext>
              </a:extLst>
            </p:cNvPr>
            <p:cNvCxnSpPr/>
            <p:nvPr/>
          </p:nvCxnSpPr>
          <p:spPr>
            <a:xfrm>
              <a:off x="2267744" y="2420888"/>
              <a:ext cx="5112568" cy="936104"/>
            </a:xfrm>
            <a:prstGeom prst="bentConnector3">
              <a:avLst>
                <a:gd name="adj1" fmla="val 100023"/>
              </a:avLst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xmlns="" id="{6968F947-CC80-4564-BFD6-C72143F1290D}"/>
                </a:ext>
              </a:extLst>
            </p:cNvPr>
            <p:cNvCxnSpPr/>
            <p:nvPr/>
          </p:nvCxnSpPr>
          <p:spPr>
            <a:xfrm>
              <a:off x="1115616" y="6093296"/>
              <a:ext cx="2808312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xmlns="" id="{AEC7457C-66C9-4277-B2ED-A0FDC8963F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7379" y="4797152"/>
              <a:ext cx="4346852" cy="793577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xmlns="" id="{C5C0FE47-6A36-4B3C-8B5E-FD47DFB72A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1587" y="4129159"/>
              <a:ext cx="5176677" cy="903507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74EA8518-DF87-4987-BCFD-CFF9F042C7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1542" y="3933056"/>
              <a:ext cx="3864594" cy="599891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xmlns="" id="{7BD1D575-D91E-4747-AE1F-D82881C97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84453" y="3132081"/>
              <a:ext cx="2429846" cy="877548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연결선: 꺾임 45">
              <a:extLst>
                <a:ext uri="{FF2B5EF4-FFF2-40B4-BE49-F238E27FC236}">
                  <a16:creationId xmlns:a16="http://schemas.microsoft.com/office/drawing/2014/main" xmlns="" id="{65614018-F7B3-4D86-B733-021D03F49197}"/>
                </a:ext>
              </a:extLst>
            </p:cNvPr>
            <p:cNvCxnSpPr/>
            <p:nvPr/>
          </p:nvCxnSpPr>
          <p:spPr>
            <a:xfrm flipV="1">
              <a:off x="2195736" y="2420888"/>
              <a:ext cx="792088" cy="504056"/>
            </a:xfrm>
            <a:prstGeom prst="bentConnector3">
              <a:avLst>
                <a:gd name="adj1" fmla="val 101707"/>
              </a:avLst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xmlns="" id="{90760590-6906-4400-AD7E-5F59BCF25CC5}"/>
                </a:ext>
              </a:extLst>
            </p:cNvPr>
            <p:cNvCxnSpPr/>
            <p:nvPr/>
          </p:nvCxnSpPr>
          <p:spPr>
            <a:xfrm flipV="1">
              <a:off x="2123219" y="2996952"/>
              <a:ext cx="792088" cy="504056"/>
            </a:xfrm>
            <a:prstGeom prst="bentConnector3">
              <a:avLst>
                <a:gd name="adj1" fmla="val 110726"/>
              </a:avLst>
            </a:prstGeom>
            <a:ln w="38100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xmlns="" id="{DE297922-D0BF-426B-9C0E-E8C3178664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979964"/>
              </p:ext>
            </p:extLst>
          </p:nvPr>
        </p:nvGraphicFramePr>
        <p:xfrm>
          <a:off x="611560" y="4958806"/>
          <a:ext cx="8114120" cy="1828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xmlns="" val="3679882456"/>
                    </a:ext>
                  </a:extLst>
                </a:gridCol>
                <a:gridCol w="6313920">
                  <a:extLst>
                    <a:ext uri="{9D8B030D-6E8A-4147-A177-3AD203B41FA5}">
                      <a16:colId xmlns:a16="http://schemas.microsoft.com/office/drawing/2014/main" xmlns="" val="935443587"/>
                    </a:ext>
                  </a:extLst>
                </a:gridCol>
              </a:tblGrid>
              <a:tr h="28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지역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유인 </a:t>
                      </a:r>
                      <a:r>
                        <a:rPr lang="ko-KR" altLang="en-US" sz="1400" smtClean="0"/>
                        <a:t>요소</a:t>
                      </a:r>
                      <a:r>
                        <a:rPr lang="en-US" altLang="ko-KR" sz="1400" smtClean="0"/>
                        <a:t>=feature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35858747"/>
                  </a:ext>
                </a:extLst>
              </a:tr>
              <a:tr h="28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동대문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일자리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대형시장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교통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청량리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저렴 숙소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소형 구옥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49849"/>
                  </a:ext>
                </a:extLst>
              </a:tr>
              <a:tr h="28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녹번동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저렴 거주시설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소형 구옥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저렴한 물가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전통시장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34934"/>
                  </a:ext>
                </a:extLst>
              </a:tr>
              <a:tr h="28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종로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저렴 거주시설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쪽방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여가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탑골공원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526716"/>
                  </a:ext>
                </a:extLst>
              </a:tr>
              <a:tr h="28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남영동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저렴 거주시설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쪽방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교통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서울역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4637849"/>
                  </a:ext>
                </a:extLst>
              </a:tr>
              <a:tr h="2820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신길동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저렴 거주시설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고시원</a:t>
                      </a:r>
                      <a:r>
                        <a:rPr lang="en-US" altLang="ko-KR" sz="1400" dirty="0"/>
                        <a:t>), </a:t>
                      </a:r>
                      <a:r>
                        <a:rPr lang="ko-KR" altLang="en-US" sz="1400" dirty="0"/>
                        <a:t>일자리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인력시장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00026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4475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236296" y="490581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Ⅱ. </a:t>
            </a:r>
            <a:r>
              <a:rPr lang="ko-KR" altLang="en-US" sz="1400" dirty="0">
                <a:latin typeface="+mn-ea"/>
              </a:rPr>
              <a:t>데이터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66D6F5-EDF6-4465-B582-F30D8D194354}"/>
              </a:ext>
            </a:extLst>
          </p:cNvPr>
          <p:cNvSpPr txBox="1"/>
          <p:nvPr/>
        </p:nvSpPr>
        <p:spPr>
          <a:xfrm>
            <a:off x="332824" y="407951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노령 인구 주요 활동 지역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0FBE547E-4AED-4198-841A-549C0FEC1DE2}"/>
              </a:ext>
            </a:extLst>
          </p:cNvPr>
          <p:cNvGrpSpPr/>
          <p:nvPr/>
        </p:nvGrpSpPr>
        <p:grpSpPr>
          <a:xfrm>
            <a:off x="1331640" y="1124744"/>
            <a:ext cx="6613344" cy="4175652"/>
            <a:chOff x="3635896" y="1268760"/>
            <a:chExt cx="4883056" cy="3960436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xmlns="" id="{51336957-1717-4515-B9F9-CDC2F5DA14E5}"/>
                </a:ext>
              </a:extLst>
            </p:cNvPr>
            <p:cNvGrpSpPr/>
            <p:nvPr/>
          </p:nvGrpSpPr>
          <p:grpSpPr>
            <a:xfrm>
              <a:off x="3635896" y="1268760"/>
              <a:ext cx="4883056" cy="3960436"/>
              <a:chOff x="1043608" y="1122589"/>
              <a:chExt cx="6934295" cy="5570704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xmlns="" id="{7593B7FF-0D60-4E52-BEA6-29FD82ECDB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8"/>
              <a:stretch/>
            </p:blipFill>
            <p:spPr>
              <a:xfrm>
                <a:off x="1043608" y="1124744"/>
                <a:ext cx="6934295" cy="5568549"/>
              </a:xfrm>
              <a:prstGeom prst="rect">
                <a:avLst/>
              </a:prstGeom>
            </p:spPr>
          </p:pic>
          <p:sp>
            <p:nvSpPr>
              <p:cNvPr id="3" name="자유형: 도형 2">
                <a:extLst>
                  <a:ext uri="{FF2B5EF4-FFF2-40B4-BE49-F238E27FC236}">
                    <a16:creationId xmlns:a16="http://schemas.microsoft.com/office/drawing/2014/main" xmlns="" id="{1AAA99D0-B6BC-474F-AEB3-6BB68571746C}"/>
                  </a:ext>
                </a:extLst>
              </p:cNvPr>
              <p:cNvSpPr/>
              <p:nvPr/>
            </p:nvSpPr>
            <p:spPr>
              <a:xfrm>
                <a:off x="1043608" y="1122589"/>
                <a:ext cx="5940922" cy="5066173"/>
              </a:xfrm>
              <a:custGeom>
                <a:avLst/>
                <a:gdLst>
                  <a:gd name="connsiteX0" fmla="*/ 5568875 w 5936920"/>
                  <a:gd name="connsiteY0" fmla="*/ 0 h 5066173"/>
                  <a:gd name="connsiteX1" fmla="*/ 5528053 w 5936920"/>
                  <a:gd name="connsiteY1" fmla="*/ 183697 h 5066173"/>
                  <a:gd name="connsiteX2" fmla="*/ 5523971 w 5936920"/>
                  <a:gd name="connsiteY2" fmla="*/ 310243 h 5066173"/>
                  <a:gd name="connsiteX3" fmla="*/ 5519889 w 5936920"/>
                  <a:gd name="connsiteY3" fmla="*/ 436790 h 5066173"/>
                  <a:gd name="connsiteX4" fmla="*/ 5519889 w 5936920"/>
                  <a:gd name="connsiteY4" fmla="*/ 538843 h 5066173"/>
                  <a:gd name="connsiteX5" fmla="*/ 5487232 w 5936920"/>
                  <a:gd name="connsiteY5" fmla="*/ 771525 h 5066173"/>
                  <a:gd name="connsiteX6" fmla="*/ 5495396 w 5936920"/>
                  <a:gd name="connsiteY6" fmla="*/ 828675 h 5066173"/>
                  <a:gd name="connsiteX7" fmla="*/ 5532135 w 5936920"/>
                  <a:gd name="connsiteY7" fmla="*/ 1130754 h 5066173"/>
                  <a:gd name="connsiteX8" fmla="*/ 5634189 w 5936920"/>
                  <a:gd name="connsiteY8" fmla="*/ 1343025 h 5066173"/>
                  <a:gd name="connsiteX9" fmla="*/ 5781146 w 5936920"/>
                  <a:gd name="connsiteY9" fmla="*/ 1567543 h 5066173"/>
                  <a:gd name="connsiteX10" fmla="*/ 5777064 w 5936920"/>
                  <a:gd name="connsiteY10" fmla="*/ 1600200 h 5066173"/>
                  <a:gd name="connsiteX11" fmla="*/ 5809721 w 5936920"/>
                  <a:gd name="connsiteY11" fmla="*/ 1832882 h 5066173"/>
                  <a:gd name="connsiteX12" fmla="*/ 5891364 w 5936920"/>
                  <a:gd name="connsiteY12" fmla="*/ 2016579 h 5066173"/>
                  <a:gd name="connsiteX13" fmla="*/ 5928103 w 5936920"/>
                  <a:gd name="connsiteY13" fmla="*/ 2175782 h 5066173"/>
                  <a:gd name="connsiteX14" fmla="*/ 5928103 w 5936920"/>
                  <a:gd name="connsiteY14" fmla="*/ 2334986 h 5066173"/>
                  <a:gd name="connsiteX15" fmla="*/ 5830132 w 5936920"/>
                  <a:gd name="connsiteY15" fmla="*/ 2477861 h 5066173"/>
                  <a:gd name="connsiteX16" fmla="*/ 5740325 w 5936920"/>
                  <a:gd name="connsiteY16" fmla="*/ 2588079 h 5066173"/>
                  <a:gd name="connsiteX17" fmla="*/ 5491314 w 5936920"/>
                  <a:gd name="connsiteY17" fmla="*/ 2849336 h 5066173"/>
                  <a:gd name="connsiteX18" fmla="*/ 5319864 w 5936920"/>
                  <a:gd name="connsiteY18" fmla="*/ 2873829 h 5066173"/>
                  <a:gd name="connsiteX19" fmla="*/ 5148414 w 5936920"/>
                  <a:gd name="connsiteY19" fmla="*/ 2906486 h 5066173"/>
                  <a:gd name="connsiteX20" fmla="*/ 4985128 w 5936920"/>
                  <a:gd name="connsiteY20" fmla="*/ 2971800 h 5066173"/>
                  <a:gd name="connsiteX21" fmla="*/ 4878992 w 5936920"/>
                  <a:gd name="connsiteY21" fmla="*/ 3033032 h 5066173"/>
                  <a:gd name="connsiteX22" fmla="*/ 4715707 w 5936920"/>
                  <a:gd name="connsiteY22" fmla="*/ 3033032 h 5066173"/>
                  <a:gd name="connsiteX23" fmla="*/ 4556503 w 5936920"/>
                  <a:gd name="connsiteY23" fmla="*/ 3033032 h 5066173"/>
                  <a:gd name="connsiteX24" fmla="*/ 4409546 w 5936920"/>
                  <a:gd name="connsiteY24" fmla="*/ 3033032 h 5066173"/>
                  <a:gd name="connsiteX25" fmla="*/ 4315657 w 5936920"/>
                  <a:gd name="connsiteY25" fmla="*/ 3069772 h 5066173"/>
                  <a:gd name="connsiteX26" fmla="*/ 4303410 w 5936920"/>
                  <a:gd name="connsiteY26" fmla="*/ 3118757 h 5066173"/>
                  <a:gd name="connsiteX27" fmla="*/ 4234014 w 5936920"/>
                  <a:gd name="connsiteY27" fmla="*/ 3224893 h 5066173"/>
                  <a:gd name="connsiteX28" fmla="*/ 4156453 w 5936920"/>
                  <a:gd name="connsiteY28" fmla="*/ 3363686 h 5066173"/>
                  <a:gd name="connsiteX29" fmla="*/ 4185028 w 5936920"/>
                  <a:gd name="connsiteY29" fmla="*/ 3731079 h 5066173"/>
                  <a:gd name="connsiteX30" fmla="*/ 4168700 w 5936920"/>
                  <a:gd name="connsiteY30" fmla="*/ 3865790 h 5066173"/>
                  <a:gd name="connsiteX31" fmla="*/ 4062564 w 5936920"/>
                  <a:gd name="connsiteY31" fmla="*/ 3951515 h 5066173"/>
                  <a:gd name="connsiteX32" fmla="*/ 3731910 w 5936920"/>
                  <a:gd name="connsiteY32" fmla="*/ 4327072 h 5066173"/>
                  <a:gd name="connsiteX33" fmla="*/ 3654350 w 5936920"/>
                  <a:gd name="connsiteY33" fmla="*/ 4327072 h 5066173"/>
                  <a:gd name="connsiteX34" fmla="*/ 3368600 w 5936920"/>
                  <a:gd name="connsiteY34" fmla="*/ 4355647 h 5066173"/>
                  <a:gd name="connsiteX35" fmla="*/ 3311450 w 5936920"/>
                  <a:gd name="connsiteY35" fmla="*/ 4347482 h 5066173"/>
                  <a:gd name="connsiteX36" fmla="*/ 3225725 w 5936920"/>
                  <a:gd name="connsiteY36" fmla="*/ 4274004 h 5066173"/>
                  <a:gd name="connsiteX37" fmla="*/ 3152246 w 5936920"/>
                  <a:gd name="connsiteY37" fmla="*/ 4261757 h 5066173"/>
                  <a:gd name="connsiteX38" fmla="*/ 2944057 w 5936920"/>
                  <a:gd name="connsiteY38" fmla="*/ 4306661 h 5066173"/>
                  <a:gd name="connsiteX39" fmla="*/ 2711375 w 5936920"/>
                  <a:gd name="connsiteY39" fmla="*/ 4453618 h 5066173"/>
                  <a:gd name="connsiteX40" fmla="*/ 2568500 w 5936920"/>
                  <a:gd name="connsiteY40" fmla="*/ 4567918 h 5066173"/>
                  <a:gd name="connsiteX41" fmla="*/ 2327653 w 5936920"/>
                  <a:gd name="connsiteY41" fmla="*/ 4714875 h 5066173"/>
                  <a:gd name="connsiteX42" fmla="*/ 2237846 w 5936920"/>
                  <a:gd name="connsiteY42" fmla="*/ 4772025 h 5066173"/>
                  <a:gd name="connsiteX43" fmla="*/ 2131710 w 5936920"/>
                  <a:gd name="connsiteY43" fmla="*/ 4763861 h 5066173"/>
                  <a:gd name="connsiteX44" fmla="*/ 2013328 w 5936920"/>
                  <a:gd name="connsiteY44" fmla="*/ 4747532 h 5066173"/>
                  <a:gd name="connsiteX45" fmla="*/ 1874535 w 5936920"/>
                  <a:gd name="connsiteY45" fmla="*/ 4780190 h 5066173"/>
                  <a:gd name="connsiteX46" fmla="*/ 1486732 w 5936920"/>
                  <a:gd name="connsiteY46" fmla="*/ 4837340 h 5066173"/>
                  <a:gd name="connsiteX47" fmla="*/ 1249967 w 5936920"/>
                  <a:gd name="connsiteY47" fmla="*/ 5021036 h 5066173"/>
                  <a:gd name="connsiteX48" fmla="*/ 1168325 w 5936920"/>
                  <a:gd name="connsiteY48" fmla="*/ 5065940 h 5066173"/>
                  <a:gd name="connsiteX49" fmla="*/ 972382 w 5936920"/>
                  <a:gd name="connsiteY49" fmla="*/ 5037365 h 5066173"/>
                  <a:gd name="connsiteX50" fmla="*/ 723371 w 5936920"/>
                  <a:gd name="connsiteY50" fmla="*/ 5008790 h 5066173"/>
                  <a:gd name="connsiteX51" fmla="*/ 380471 w 5936920"/>
                  <a:gd name="connsiteY51" fmla="*/ 4951640 h 5066173"/>
                  <a:gd name="connsiteX52" fmla="*/ 196775 w 5936920"/>
                  <a:gd name="connsiteY52" fmla="*/ 4927147 h 5066173"/>
                  <a:gd name="connsiteX53" fmla="*/ 13078 w 5936920"/>
                  <a:gd name="connsiteY53" fmla="*/ 4918982 h 5066173"/>
                  <a:gd name="connsiteX54" fmla="*/ 29407 w 5936920"/>
                  <a:gd name="connsiteY54" fmla="*/ 4918982 h 506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5936920" h="5066173">
                    <a:moveTo>
                      <a:pt x="5568875" y="0"/>
                    </a:moveTo>
                    <a:cubicBezTo>
                      <a:pt x="5552206" y="65995"/>
                      <a:pt x="5535537" y="131990"/>
                      <a:pt x="5528053" y="183697"/>
                    </a:cubicBezTo>
                    <a:cubicBezTo>
                      <a:pt x="5520569" y="235404"/>
                      <a:pt x="5523971" y="310243"/>
                      <a:pt x="5523971" y="310243"/>
                    </a:cubicBezTo>
                    <a:cubicBezTo>
                      <a:pt x="5522610" y="352425"/>
                      <a:pt x="5520569" y="398690"/>
                      <a:pt x="5519889" y="436790"/>
                    </a:cubicBezTo>
                    <a:cubicBezTo>
                      <a:pt x="5519209" y="474890"/>
                      <a:pt x="5525332" y="483054"/>
                      <a:pt x="5519889" y="538843"/>
                    </a:cubicBezTo>
                    <a:cubicBezTo>
                      <a:pt x="5514446" y="594632"/>
                      <a:pt x="5491314" y="723220"/>
                      <a:pt x="5487232" y="771525"/>
                    </a:cubicBezTo>
                    <a:cubicBezTo>
                      <a:pt x="5483150" y="819830"/>
                      <a:pt x="5487912" y="768804"/>
                      <a:pt x="5495396" y="828675"/>
                    </a:cubicBezTo>
                    <a:cubicBezTo>
                      <a:pt x="5502880" y="888547"/>
                      <a:pt x="5509003" y="1045029"/>
                      <a:pt x="5532135" y="1130754"/>
                    </a:cubicBezTo>
                    <a:cubicBezTo>
                      <a:pt x="5555267" y="1216479"/>
                      <a:pt x="5592687" y="1270227"/>
                      <a:pt x="5634189" y="1343025"/>
                    </a:cubicBezTo>
                    <a:cubicBezTo>
                      <a:pt x="5675691" y="1415823"/>
                      <a:pt x="5757334" y="1524681"/>
                      <a:pt x="5781146" y="1567543"/>
                    </a:cubicBezTo>
                    <a:cubicBezTo>
                      <a:pt x="5804959" y="1610406"/>
                      <a:pt x="5772301" y="1555977"/>
                      <a:pt x="5777064" y="1600200"/>
                    </a:cubicBezTo>
                    <a:cubicBezTo>
                      <a:pt x="5781827" y="1644423"/>
                      <a:pt x="5790671" y="1763486"/>
                      <a:pt x="5809721" y="1832882"/>
                    </a:cubicBezTo>
                    <a:cubicBezTo>
                      <a:pt x="5828771" y="1902279"/>
                      <a:pt x="5871634" y="1959429"/>
                      <a:pt x="5891364" y="2016579"/>
                    </a:cubicBezTo>
                    <a:cubicBezTo>
                      <a:pt x="5911094" y="2073729"/>
                      <a:pt x="5921980" y="2122714"/>
                      <a:pt x="5928103" y="2175782"/>
                    </a:cubicBezTo>
                    <a:cubicBezTo>
                      <a:pt x="5934226" y="2228850"/>
                      <a:pt x="5944431" y="2284640"/>
                      <a:pt x="5928103" y="2334986"/>
                    </a:cubicBezTo>
                    <a:cubicBezTo>
                      <a:pt x="5911775" y="2385332"/>
                      <a:pt x="5861428" y="2435679"/>
                      <a:pt x="5830132" y="2477861"/>
                    </a:cubicBezTo>
                    <a:cubicBezTo>
                      <a:pt x="5798836" y="2520043"/>
                      <a:pt x="5796795" y="2526167"/>
                      <a:pt x="5740325" y="2588079"/>
                    </a:cubicBezTo>
                    <a:cubicBezTo>
                      <a:pt x="5683855" y="2649991"/>
                      <a:pt x="5561391" y="2801711"/>
                      <a:pt x="5491314" y="2849336"/>
                    </a:cubicBezTo>
                    <a:cubicBezTo>
                      <a:pt x="5421237" y="2896961"/>
                      <a:pt x="5377014" y="2864304"/>
                      <a:pt x="5319864" y="2873829"/>
                    </a:cubicBezTo>
                    <a:cubicBezTo>
                      <a:pt x="5262714" y="2883354"/>
                      <a:pt x="5204203" y="2890158"/>
                      <a:pt x="5148414" y="2906486"/>
                    </a:cubicBezTo>
                    <a:cubicBezTo>
                      <a:pt x="5092625" y="2922814"/>
                      <a:pt x="5030032" y="2950709"/>
                      <a:pt x="4985128" y="2971800"/>
                    </a:cubicBezTo>
                    <a:cubicBezTo>
                      <a:pt x="4940224" y="2992891"/>
                      <a:pt x="4923895" y="3022827"/>
                      <a:pt x="4878992" y="3033032"/>
                    </a:cubicBezTo>
                    <a:cubicBezTo>
                      <a:pt x="4834089" y="3043237"/>
                      <a:pt x="4715707" y="3033032"/>
                      <a:pt x="4715707" y="3033032"/>
                    </a:cubicBezTo>
                    <a:lnTo>
                      <a:pt x="4556503" y="3033032"/>
                    </a:lnTo>
                    <a:cubicBezTo>
                      <a:pt x="4505476" y="3033032"/>
                      <a:pt x="4449687" y="3026909"/>
                      <a:pt x="4409546" y="3033032"/>
                    </a:cubicBezTo>
                    <a:cubicBezTo>
                      <a:pt x="4369405" y="3039155"/>
                      <a:pt x="4333346" y="3055484"/>
                      <a:pt x="4315657" y="3069772"/>
                    </a:cubicBezTo>
                    <a:cubicBezTo>
                      <a:pt x="4297968" y="3084060"/>
                      <a:pt x="4317017" y="3092904"/>
                      <a:pt x="4303410" y="3118757"/>
                    </a:cubicBezTo>
                    <a:cubicBezTo>
                      <a:pt x="4289803" y="3144610"/>
                      <a:pt x="4258507" y="3184072"/>
                      <a:pt x="4234014" y="3224893"/>
                    </a:cubicBezTo>
                    <a:cubicBezTo>
                      <a:pt x="4209521" y="3265714"/>
                      <a:pt x="4164617" y="3279322"/>
                      <a:pt x="4156453" y="3363686"/>
                    </a:cubicBezTo>
                    <a:cubicBezTo>
                      <a:pt x="4148289" y="3448050"/>
                      <a:pt x="4182987" y="3647395"/>
                      <a:pt x="4185028" y="3731079"/>
                    </a:cubicBezTo>
                    <a:cubicBezTo>
                      <a:pt x="4187069" y="3814763"/>
                      <a:pt x="4189111" y="3829051"/>
                      <a:pt x="4168700" y="3865790"/>
                    </a:cubicBezTo>
                    <a:cubicBezTo>
                      <a:pt x="4148289" y="3902529"/>
                      <a:pt x="4135362" y="3874635"/>
                      <a:pt x="4062564" y="3951515"/>
                    </a:cubicBezTo>
                    <a:cubicBezTo>
                      <a:pt x="3989766" y="4028395"/>
                      <a:pt x="3799946" y="4264479"/>
                      <a:pt x="3731910" y="4327072"/>
                    </a:cubicBezTo>
                    <a:cubicBezTo>
                      <a:pt x="3663874" y="4389665"/>
                      <a:pt x="3714902" y="4322310"/>
                      <a:pt x="3654350" y="4327072"/>
                    </a:cubicBezTo>
                    <a:cubicBezTo>
                      <a:pt x="3593798" y="4331834"/>
                      <a:pt x="3425750" y="4352245"/>
                      <a:pt x="3368600" y="4355647"/>
                    </a:cubicBezTo>
                    <a:cubicBezTo>
                      <a:pt x="3311450" y="4359049"/>
                      <a:pt x="3335262" y="4361089"/>
                      <a:pt x="3311450" y="4347482"/>
                    </a:cubicBezTo>
                    <a:cubicBezTo>
                      <a:pt x="3287637" y="4333875"/>
                      <a:pt x="3252259" y="4288291"/>
                      <a:pt x="3225725" y="4274004"/>
                    </a:cubicBezTo>
                    <a:cubicBezTo>
                      <a:pt x="3199191" y="4259717"/>
                      <a:pt x="3199191" y="4256314"/>
                      <a:pt x="3152246" y="4261757"/>
                    </a:cubicBezTo>
                    <a:cubicBezTo>
                      <a:pt x="3105301" y="4267200"/>
                      <a:pt x="3017535" y="4274684"/>
                      <a:pt x="2944057" y="4306661"/>
                    </a:cubicBezTo>
                    <a:cubicBezTo>
                      <a:pt x="2870579" y="4338638"/>
                      <a:pt x="2773968" y="4410075"/>
                      <a:pt x="2711375" y="4453618"/>
                    </a:cubicBezTo>
                    <a:cubicBezTo>
                      <a:pt x="2648782" y="4497161"/>
                      <a:pt x="2632454" y="4524375"/>
                      <a:pt x="2568500" y="4567918"/>
                    </a:cubicBezTo>
                    <a:cubicBezTo>
                      <a:pt x="2504546" y="4611461"/>
                      <a:pt x="2382762" y="4680857"/>
                      <a:pt x="2327653" y="4714875"/>
                    </a:cubicBezTo>
                    <a:cubicBezTo>
                      <a:pt x="2272544" y="4748893"/>
                      <a:pt x="2270503" y="4763861"/>
                      <a:pt x="2237846" y="4772025"/>
                    </a:cubicBezTo>
                    <a:cubicBezTo>
                      <a:pt x="2205189" y="4780189"/>
                      <a:pt x="2169130" y="4767943"/>
                      <a:pt x="2131710" y="4763861"/>
                    </a:cubicBezTo>
                    <a:cubicBezTo>
                      <a:pt x="2094290" y="4759779"/>
                      <a:pt x="2056190" y="4744811"/>
                      <a:pt x="2013328" y="4747532"/>
                    </a:cubicBezTo>
                    <a:cubicBezTo>
                      <a:pt x="1970465" y="4750254"/>
                      <a:pt x="1962301" y="4765222"/>
                      <a:pt x="1874535" y="4780190"/>
                    </a:cubicBezTo>
                    <a:cubicBezTo>
                      <a:pt x="1786769" y="4795158"/>
                      <a:pt x="1590827" y="4797199"/>
                      <a:pt x="1486732" y="4837340"/>
                    </a:cubicBezTo>
                    <a:cubicBezTo>
                      <a:pt x="1382637" y="4877481"/>
                      <a:pt x="1303035" y="4982936"/>
                      <a:pt x="1249967" y="5021036"/>
                    </a:cubicBezTo>
                    <a:cubicBezTo>
                      <a:pt x="1196899" y="5059136"/>
                      <a:pt x="1214589" y="5063219"/>
                      <a:pt x="1168325" y="5065940"/>
                    </a:cubicBezTo>
                    <a:cubicBezTo>
                      <a:pt x="1122061" y="5068661"/>
                      <a:pt x="1046541" y="5046890"/>
                      <a:pt x="972382" y="5037365"/>
                    </a:cubicBezTo>
                    <a:cubicBezTo>
                      <a:pt x="898223" y="5027840"/>
                      <a:pt x="822023" y="5023077"/>
                      <a:pt x="723371" y="5008790"/>
                    </a:cubicBezTo>
                    <a:cubicBezTo>
                      <a:pt x="624719" y="4994503"/>
                      <a:pt x="468237" y="4965247"/>
                      <a:pt x="380471" y="4951640"/>
                    </a:cubicBezTo>
                    <a:cubicBezTo>
                      <a:pt x="292705" y="4938033"/>
                      <a:pt x="258007" y="4932590"/>
                      <a:pt x="196775" y="4927147"/>
                    </a:cubicBezTo>
                    <a:cubicBezTo>
                      <a:pt x="135543" y="4921704"/>
                      <a:pt x="40973" y="4920343"/>
                      <a:pt x="13078" y="4918982"/>
                    </a:cubicBezTo>
                    <a:cubicBezTo>
                      <a:pt x="-14817" y="4917621"/>
                      <a:pt x="7295" y="4918301"/>
                      <a:pt x="29407" y="4918982"/>
                    </a:cubicBezTo>
                  </a:path>
                </a:pathLst>
              </a:cu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자유형: 도형 5">
                <a:extLst>
                  <a:ext uri="{FF2B5EF4-FFF2-40B4-BE49-F238E27FC236}">
                    <a16:creationId xmlns:a16="http://schemas.microsoft.com/office/drawing/2014/main" xmlns="" id="{5AC4CEBA-2974-4F25-ABD9-5365451979EF}"/>
                  </a:ext>
                </a:extLst>
              </p:cNvPr>
              <p:cNvSpPr/>
              <p:nvPr/>
            </p:nvSpPr>
            <p:spPr>
              <a:xfrm>
                <a:off x="3519886" y="5731329"/>
                <a:ext cx="223880" cy="947057"/>
              </a:xfrm>
              <a:custGeom>
                <a:avLst/>
                <a:gdLst>
                  <a:gd name="connsiteX0" fmla="*/ 0 w 223729"/>
                  <a:gd name="connsiteY0" fmla="*/ 0 h 947057"/>
                  <a:gd name="connsiteX1" fmla="*/ 20411 w 223729"/>
                  <a:gd name="connsiteY1" fmla="*/ 297996 h 947057"/>
                  <a:gd name="connsiteX2" fmla="*/ 77561 w 223729"/>
                  <a:gd name="connsiteY2" fmla="*/ 461282 h 947057"/>
                  <a:gd name="connsiteX3" fmla="*/ 212272 w 223729"/>
                  <a:gd name="connsiteY3" fmla="*/ 824592 h 947057"/>
                  <a:gd name="connsiteX4" fmla="*/ 216354 w 223729"/>
                  <a:gd name="connsiteY4" fmla="*/ 947057 h 947057"/>
                  <a:gd name="connsiteX5" fmla="*/ 216354 w 223729"/>
                  <a:gd name="connsiteY5" fmla="*/ 947057 h 94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3729" h="947057">
                    <a:moveTo>
                      <a:pt x="0" y="0"/>
                    </a:moveTo>
                    <a:cubicBezTo>
                      <a:pt x="3742" y="110558"/>
                      <a:pt x="7484" y="221116"/>
                      <a:pt x="20411" y="297996"/>
                    </a:cubicBezTo>
                    <a:cubicBezTo>
                      <a:pt x="33338" y="374876"/>
                      <a:pt x="45584" y="373516"/>
                      <a:pt x="77561" y="461282"/>
                    </a:cubicBezTo>
                    <a:cubicBezTo>
                      <a:pt x="109538" y="549048"/>
                      <a:pt x="189140" y="743630"/>
                      <a:pt x="212272" y="824592"/>
                    </a:cubicBezTo>
                    <a:cubicBezTo>
                      <a:pt x="235404" y="905554"/>
                      <a:pt x="216354" y="947057"/>
                      <a:pt x="216354" y="947057"/>
                    </a:cubicBezTo>
                    <a:lnTo>
                      <a:pt x="216354" y="947057"/>
                    </a:lnTo>
                  </a:path>
                </a:pathLst>
              </a:custGeom>
              <a:noFill/>
              <a:ln w="57150"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xmlns="" id="{BDCEE609-B64E-426D-BA98-BA2CFD2B4C36}"/>
                  </a:ext>
                </a:extLst>
              </p:cNvPr>
              <p:cNvSpPr/>
              <p:nvPr/>
            </p:nvSpPr>
            <p:spPr>
              <a:xfrm>
                <a:off x="5457880" y="4017029"/>
                <a:ext cx="273769" cy="24078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xmlns="" id="{9F667BCC-7F64-4EC2-A21B-7BB942E26436}"/>
                  </a:ext>
                </a:extLst>
              </p:cNvPr>
              <p:cNvSpPr/>
              <p:nvPr/>
            </p:nvSpPr>
            <p:spPr>
              <a:xfrm>
                <a:off x="6196645" y="3909018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xmlns="" id="{347B4970-BC45-4F88-9A04-3D4DFAEDE5B7}"/>
                  </a:ext>
                </a:extLst>
              </p:cNvPr>
              <p:cNvSpPr/>
              <p:nvPr/>
            </p:nvSpPr>
            <p:spPr>
              <a:xfrm>
                <a:off x="5076056" y="4509120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xmlns="" id="{3E0AC819-A8AC-40FA-8925-E5A0AE544DA8}"/>
                  </a:ext>
                </a:extLst>
              </p:cNvPr>
              <p:cNvSpPr/>
              <p:nvPr/>
            </p:nvSpPr>
            <p:spPr>
              <a:xfrm>
                <a:off x="6478564" y="3861048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xmlns="" id="{51EA4AE3-030F-4305-8987-06391BF7DC85}"/>
                  </a:ext>
                </a:extLst>
              </p:cNvPr>
              <p:cNvSpPr/>
              <p:nvPr/>
            </p:nvSpPr>
            <p:spPr>
              <a:xfrm>
                <a:off x="5947674" y="3969060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xmlns="" id="{D268C54A-FD0F-4059-A857-1E311F8CCBE0}"/>
                  </a:ext>
                </a:extLst>
              </p:cNvPr>
              <p:cNvSpPr/>
              <p:nvPr/>
            </p:nvSpPr>
            <p:spPr>
              <a:xfrm>
                <a:off x="5731650" y="5623317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26B214A8-0BAA-49B4-93D6-EE40CDEB37F6}"/>
                  </a:ext>
                </a:extLst>
              </p:cNvPr>
              <p:cNvSpPr/>
              <p:nvPr/>
            </p:nvSpPr>
            <p:spPr>
              <a:xfrm>
                <a:off x="5134991" y="4243749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2D35E761-913C-41F1-97FF-5108ED9775BB}"/>
                  </a:ext>
                </a:extLst>
              </p:cNvPr>
              <p:cNvSpPr/>
              <p:nvPr/>
            </p:nvSpPr>
            <p:spPr>
              <a:xfrm>
                <a:off x="4211960" y="2852936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CC0FC895-8C6A-424A-8705-D9EE78CE4F01}"/>
                  </a:ext>
                </a:extLst>
              </p:cNvPr>
              <p:cNvSpPr/>
              <p:nvPr/>
            </p:nvSpPr>
            <p:spPr>
              <a:xfrm>
                <a:off x="3972590" y="5300618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4345F7A3-037A-4783-9967-6CB2B70D26B4}"/>
                  </a:ext>
                </a:extLst>
              </p:cNvPr>
              <p:cNvSpPr/>
              <p:nvPr/>
            </p:nvSpPr>
            <p:spPr>
              <a:xfrm>
                <a:off x="6979628" y="5474703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xmlns="" id="{A89B07E2-0045-4C37-946A-7B08FA449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83183" y="1319686"/>
              <a:ext cx="1973681" cy="2049534"/>
            </a:xfrm>
            <a:prstGeom prst="rect">
              <a:avLst/>
            </a:prstGeom>
          </p:spPr>
        </p:pic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CB72FDBD-39F7-4E83-9155-DDFA18E0D044}"/>
              </a:ext>
            </a:extLst>
          </p:cNvPr>
          <p:cNvSpPr/>
          <p:nvPr/>
        </p:nvSpPr>
        <p:spPr>
          <a:xfrm>
            <a:off x="2984383" y="899379"/>
            <a:ext cx="3059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2018 </a:t>
            </a:r>
            <a:r>
              <a:rPr lang="ko-KR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지하철 무임 승자 통계</a:t>
            </a:r>
            <a:r>
              <a:rPr lang="en-US" altLang="ko-KR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(</a:t>
            </a:r>
            <a:r>
              <a:rPr lang="ko-KR" altLang="en-US" sz="14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서울시</a:t>
            </a:r>
            <a:r>
              <a:rPr lang="en-US" altLang="ko-KR" sz="14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)</a:t>
            </a:r>
            <a:endParaRPr lang="en-US" altLang="ko-KR" sz="1400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Calibri" panose="020F0502020204030204" pitchFamily="34" charset="0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05A018A1-7FCF-4330-98C7-37E2941B5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66792"/>
              </p:ext>
            </p:extLst>
          </p:nvPr>
        </p:nvGraphicFramePr>
        <p:xfrm>
          <a:off x="1242891" y="5417712"/>
          <a:ext cx="6768752" cy="137888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24336">
                  <a:extLst>
                    <a:ext uri="{9D8B030D-6E8A-4147-A177-3AD203B41FA5}">
                      <a16:colId xmlns:a16="http://schemas.microsoft.com/office/drawing/2014/main" xmlns="" val="3679882456"/>
                    </a:ext>
                  </a:extLst>
                </a:gridCol>
                <a:gridCol w="3744416">
                  <a:extLst>
                    <a:ext uri="{9D8B030D-6E8A-4147-A177-3AD203B41FA5}">
                      <a16:colId xmlns:a16="http://schemas.microsoft.com/office/drawing/2014/main" xmlns="" val="935443587"/>
                    </a:ext>
                  </a:extLst>
                </a:gridCol>
              </a:tblGrid>
              <a:tr h="337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지역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유인 요소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35858747"/>
                  </a:ext>
                </a:extLst>
              </a:tr>
              <a:tr h="337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종로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잠실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여가 활동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49849"/>
                  </a:ext>
                </a:extLst>
              </a:tr>
              <a:tr h="3663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청량리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고속터미널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서울역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사당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/>
                        <a:t>광역 교통 </a:t>
                      </a:r>
                      <a:r>
                        <a:rPr lang="ko-KR" altLang="en-US" sz="1400" dirty="0"/>
                        <a:t>요충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4234934"/>
                  </a:ext>
                </a:extLst>
              </a:tr>
              <a:tr h="3375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영등포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동대문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일자리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저렴한 물가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4526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387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236296" y="490581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Ⅱ. </a:t>
            </a:r>
            <a:r>
              <a:rPr lang="ko-KR" altLang="en-US" sz="1400" dirty="0">
                <a:latin typeface="+mn-ea"/>
              </a:rPr>
              <a:t>데이터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8675B51-AFB2-4DFA-914D-3FC18973D1D9}"/>
              </a:ext>
            </a:extLst>
          </p:cNvPr>
          <p:cNvSpPr txBox="1"/>
          <p:nvPr/>
        </p:nvSpPr>
        <p:spPr>
          <a:xfrm>
            <a:off x="332824" y="407951"/>
            <a:ext cx="3506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노령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 err="1">
                <a:latin typeface="+mn-ea"/>
              </a:rPr>
              <a:t>인가구</a:t>
            </a:r>
            <a:r>
              <a:rPr lang="ko-KR" altLang="en-US" sz="2000" dirty="0">
                <a:latin typeface="+mn-ea"/>
              </a:rPr>
              <a:t> 거주 정책 방향</a:t>
            </a:r>
          </a:p>
        </p:txBody>
      </p:sp>
      <p:sp>
        <p:nvSpPr>
          <p:cNvPr id="3" name="설명선: 아래쪽 화살표 2">
            <a:extLst>
              <a:ext uri="{FF2B5EF4-FFF2-40B4-BE49-F238E27FC236}">
                <a16:creationId xmlns:a16="http://schemas.microsoft.com/office/drawing/2014/main" xmlns="" id="{6BFB9C38-C304-45F9-AEEB-2ECE7E05C584}"/>
              </a:ext>
            </a:extLst>
          </p:cNvPr>
          <p:cNvSpPr/>
          <p:nvPr/>
        </p:nvSpPr>
        <p:spPr>
          <a:xfrm>
            <a:off x="395536" y="2348890"/>
            <a:ext cx="3744416" cy="1800187"/>
          </a:xfrm>
          <a:prstGeom prst="downArrowCallo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편리한 교통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가까운 일자리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저렴한 물가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여가 활용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E10535F1-155F-4BC2-900A-CBF6C40AF25B}"/>
              </a:ext>
            </a:extLst>
          </p:cNvPr>
          <p:cNvSpPr/>
          <p:nvPr/>
        </p:nvSpPr>
        <p:spPr>
          <a:xfrm>
            <a:off x="395536" y="4533624"/>
            <a:ext cx="3744416" cy="1152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호선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인력시장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복지센터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전통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대형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시장</a:t>
            </a:r>
          </a:p>
        </p:txBody>
      </p:sp>
      <p:sp>
        <p:nvSpPr>
          <p:cNvPr id="28" name="설명선: 아래쪽 화살표 27">
            <a:extLst>
              <a:ext uri="{FF2B5EF4-FFF2-40B4-BE49-F238E27FC236}">
                <a16:creationId xmlns:a16="http://schemas.microsoft.com/office/drawing/2014/main" xmlns="" id="{0CD08FEE-00D6-489B-8463-7AA31EE1C68A}"/>
              </a:ext>
            </a:extLst>
          </p:cNvPr>
          <p:cNvSpPr/>
          <p:nvPr/>
        </p:nvSpPr>
        <p:spPr>
          <a:xfrm>
            <a:off x="4932040" y="2348890"/>
            <a:ext cx="3744416" cy="1800187"/>
          </a:xfrm>
          <a:prstGeom prst="downArrowCallo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재정부담 최소화하면서 안정적인 주거복지 실현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A5F0D125-4004-4904-BC29-34E80B9D0325}"/>
              </a:ext>
            </a:extLst>
          </p:cNvPr>
          <p:cNvSpPr/>
          <p:nvPr/>
        </p:nvSpPr>
        <p:spPr>
          <a:xfrm>
            <a:off x="4932040" y="4533623"/>
            <a:ext cx="3744416" cy="11521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저렴한 거주시설 리모델링으로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공공임대 주택 제공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E52E22B-19C9-4C18-BC70-75774EDFC995}"/>
              </a:ext>
            </a:extLst>
          </p:cNvPr>
          <p:cNvSpPr txBox="1"/>
          <p:nvPr/>
        </p:nvSpPr>
        <p:spPr>
          <a:xfrm>
            <a:off x="1403648" y="1585816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수요자 니즈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DB3AD169-7ED9-4C8E-B6FE-1CA322FEEC29}"/>
              </a:ext>
            </a:extLst>
          </p:cNvPr>
          <p:cNvSpPr txBox="1"/>
          <p:nvPr/>
        </p:nvSpPr>
        <p:spPr>
          <a:xfrm>
            <a:off x="5868144" y="158163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75000"/>
                  </a:schemeClr>
                </a:solidFill>
                <a:latin typeface="+mn-ea"/>
              </a:rPr>
              <a:t>정책 방향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D43711D3-F3D9-4376-9854-83D84516874A}"/>
              </a:ext>
            </a:extLst>
          </p:cNvPr>
          <p:cNvCxnSpPr/>
          <p:nvPr/>
        </p:nvCxnSpPr>
        <p:spPr>
          <a:xfrm>
            <a:off x="4572000" y="1412776"/>
            <a:ext cx="0" cy="475252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arrow pngì ëí ì´ë¯¸ì§ ê²ìê²°ê³¼">
            <a:extLst>
              <a:ext uri="{FF2B5EF4-FFF2-40B4-BE49-F238E27FC236}">
                <a16:creationId xmlns:a16="http://schemas.microsoft.com/office/drawing/2014/main" xmlns="" id="{5177D805-DEDE-4BC9-81F6-249863981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1" y="3573016"/>
            <a:ext cx="801253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rrow pngì ëí ì´ë¯¸ì§ ê²ìê²°ê³¼">
            <a:extLst>
              <a:ext uri="{FF2B5EF4-FFF2-40B4-BE49-F238E27FC236}">
                <a16:creationId xmlns:a16="http://schemas.microsoft.com/office/drawing/2014/main" xmlns="" id="{A98D8551-E9FB-443C-ABA0-51CCC043B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139952" y="3861047"/>
            <a:ext cx="801253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982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73D7ACF-68F7-49B2-8F38-96039805F724}"/>
              </a:ext>
            </a:extLst>
          </p:cNvPr>
          <p:cNvSpPr/>
          <p:nvPr/>
        </p:nvSpPr>
        <p:spPr>
          <a:xfrm>
            <a:off x="2915816" y="1340768"/>
            <a:ext cx="374441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Ⅰ.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제안 배경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Ⅱ.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데이터 분석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tx1"/>
                </a:solidFill>
              </a:rPr>
              <a:t>Ⅲ. </a:t>
            </a:r>
            <a:r>
              <a:rPr lang="ko-KR" altLang="en-US" sz="2800" b="1" dirty="0">
                <a:solidFill>
                  <a:schemeClr val="tx1"/>
                </a:solidFill>
              </a:rPr>
              <a:t>입지 제안</a:t>
            </a:r>
            <a:endParaRPr lang="en-US" altLang="ko-KR" sz="28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Ⅳ.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62912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380312" y="487099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Ⅲ. </a:t>
            </a:r>
            <a:r>
              <a:rPr lang="ko-KR" altLang="en-US" sz="1400" dirty="0">
                <a:latin typeface="+mn-ea"/>
              </a:rPr>
              <a:t>입지 제안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8675B51-AFB2-4DFA-914D-3FC18973D1D9}"/>
              </a:ext>
            </a:extLst>
          </p:cNvPr>
          <p:cNvSpPr txBox="1"/>
          <p:nvPr/>
        </p:nvSpPr>
        <p:spPr>
          <a:xfrm>
            <a:off x="332824" y="407951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노령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 err="1">
                <a:latin typeface="+mn-ea"/>
              </a:rPr>
              <a:t>인가구</a:t>
            </a:r>
            <a:r>
              <a:rPr lang="ko-KR" altLang="en-US" sz="2000" dirty="0">
                <a:latin typeface="+mn-ea"/>
              </a:rPr>
              <a:t> 니즈 모형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22E04F4-81C6-4E49-B0AE-48FFE5A6590F}"/>
              </a:ext>
            </a:extLst>
          </p:cNvPr>
          <p:cNvSpPr txBox="1"/>
          <p:nvPr/>
        </p:nvSpPr>
        <p:spPr>
          <a:xfrm>
            <a:off x="539552" y="1570374"/>
            <a:ext cx="42017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모형 학습을 위한 특성</a:t>
            </a:r>
            <a:endParaRPr lang="en-US" altLang="ko-KR" b="1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편리한 교통 </a:t>
            </a:r>
            <a:r>
              <a:rPr lang="en-US" altLang="ko-KR" dirty="0"/>
              <a:t>- </a:t>
            </a:r>
            <a:r>
              <a:rPr lang="ko-KR" altLang="en-US" dirty="0"/>
              <a:t>전철역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일자리 </a:t>
            </a:r>
            <a:r>
              <a:rPr lang="en-US" altLang="ko-KR" dirty="0"/>
              <a:t>– </a:t>
            </a:r>
            <a:r>
              <a:rPr lang="ko-KR" altLang="en-US" dirty="0"/>
              <a:t>인력사무소</a:t>
            </a:r>
            <a:r>
              <a:rPr lang="en-US" altLang="ko-KR" dirty="0"/>
              <a:t>, </a:t>
            </a:r>
            <a:r>
              <a:rPr lang="ko-KR" altLang="en-US" dirty="0"/>
              <a:t>전통시장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저렴한 물가 </a:t>
            </a:r>
            <a:r>
              <a:rPr lang="en-US" altLang="ko-KR" dirty="0"/>
              <a:t>– </a:t>
            </a:r>
            <a:r>
              <a:rPr lang="ko-KR" altLang="en-US" dirty="0"/>
              <a:t>전통 시장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dirty="0"/>
              <a:t>여가 생활 </a:t>
            </a:r>
            <a:r>
              <a:rPr lang="en-US" altLang="ko-KR" dirty="0"/>
              <a:t>– </a:t>
            </a:r>
            <a:r>
              <a:rPr lang="ko-KR" altLang="en-US" dirty="0"/>
              <a:t>복지센터</a:t>
            </a:r>
            <a:r>
              <a:rPr lang="en-US" altLang="ko-KR" dirty="0"/>
              <a:t>, </a:t>
            </a:r>
            <a:r>
              <a:rPr lang="ko-KR" altLang="en-US" dirty="0"/>
              <a:t>근린공원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EE350DE-30E4-4FBA-B4E6-A45039A6759E}"/>
              </a:ext>
            </a:extLst>
          </p:cNvPr>
          <p:cNvSpPr txBox="1"/>
          <p:nvPr/>
        </p:nvSpPr>
        <p:spPr>
          <a:xfrm>
            <a:off x="515448" y="1108710"/>
            <a:ext cx="799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기존 주거 지역으로부터 </a:t>
            </a:r>
            <a:r>
              <a:rPr lang="en-US" altLang="ko-KR" sz="2400" b="1" dirty="0"/>
              <a:t>‘</a:t>
            </a:r>
            <a:r>
              <a:rPr lang="ko-KR" altLang="en-US" sz="2400" b="1" dirty="0"/>
              <a:t>노령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인 가구 니즈 모형</a:t>
            </a:r>
            <a:r>
              <a:rPr lang="en-US" altLang="ko-KR" sz="2400" b="1" dirty="0"/>
              <a:t>’</a:t>
            </a:r>
            <a:r>
              <a:rPr lang="ko-KR" altLang="en-US" sz="2400" b="1" dirty="0"/>
              <a:t> 개발</a:t>
            </a:r>
            <a:endParaRPr lang="en-US" altLang="ko-KR" sz="2400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EF978FDB-F2C3-4B3C-98BD-B47E7FE58A2F}"/>
              </a:ext>
            </a:extLst>
          </p:cNvPr>
          <p:cNvSpPr/>
          <p:nvPr/>
        </p:nvSpPr>
        <p:spPr>
          <a:xfrm>
            <a:off x="467544" y="1052736"/>
            <a:ext cx="8210550" cy="2088231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xmlns="" id="{3DB19FF0-B34C-4CB7-806A-F3EFE0C30448}"/>
              </a:ext>
            </a:extLst>
          </p:cNvPr>
          <p:cNvSpPr/>
          <p:nvPr/>
        </p:nvSpPr>
        <p:spPr>
          <a:xfrm>
            <a:off x="3959932" y="3285927"/>
            <a:ext cx="1224136" cy="360040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7D2CF7B0-C12E-4E83-8DBE-D5C4774FA1FA}"/>
              </a:ext>
            </a:extLst>
          </p:cNvPr>
          <p:cNvSpPr txBox="1"/>
          <p:nvPr/>
        </p:nvSpPr>
        <p:spPr>
          <a:xfrm>
            <a:off x="465906" y="3935456"/>
            <a:ext cx="8287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노후 주택과 고시원에 </a:t>
            </a:r>
            <a:r>
              <a:rPr lang="en-US" altLang="ko-KR" sz="2400" b="1" dirty="0"/>
              <a:t>‘</a:t>
            </a:r>
            <a:r>
              <a:rPr lang="ko-KR" altLang="en-US" sz="2400" b="1" dirty="0"/>
              <a:t>노령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인 가구 거주 니즈 모형</a:t>
            </a:r>
            <a:r>
              <a:rPr lang="en-US" altLang="ko-KR" sz="2400" b="1" dirty="0"/>
              <a:t>’ </a:t>
            </a:r>
            <a:r>
              <a:rPr lang="ko-KR" altLang="en-US" sz="2400" b="1" dirty="0"/>
              <a:t>적용</a:t>
            </a:r>
            <a:endParaRPr lang="en-US" altLang="ko-KR" sz="2400" b="1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EF04F848-449B-4DB6-8BF2-2594055B77E2}"/>
              </a:ext>
            </a:extLst>
          </p:cNvPr>
          <p:cNvSpPr/>
          <p:nvPr/>
        </p:nvSpPr>
        <p:spPr>
          <a:xfrm>
            <a:off x="467544" y="3786365"/>
            <a:ext cx="8210550" cy="2447659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CE8855D8-5C36-4203-B905-E0FDA4B1D3C8}"/>
              </a:ext>
            </a:extLst>
          </p:cNvPr>
          <p:cNvSpPr txBox="1"/>
          <p:nvPr/>
        </p:nvSpPr>
        <p:spPr>
          <a:xfrm>
            <a:off x="827584" y="4397121"/>
            <a:ext cx="698300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노후 주택</a:t>
            </a:r>
            <a:r>
              <a:rPr lang="en-US" altLang="ko-KR" b="1" dirty="0"/>
              <a:t>(35,007</a:t>
            </a:r>
            <a:r>
              <a:rPr lang="ko-KR" altLang="en-US" b="1" dirty="0"/>
              <a:t>호</a:t>
            </a:r>
            <a:r>
              <a:rPr lang="en-US" altLang="ko-KR" b="1" dirty="0"/>
              <a:t>) </a:t>
            </a:r>
            <a:r>
              <a:rPr lang="en-US" altLang="ko-KR" dirty="0"/>
              <a:t>: 1990</a:t>
            </a:r>
            <a:r>
              <a:rPr lang="ko-KR" altLang="en-US" dirty="0"/>
              <a:t>년 이전 준공된 다세대</a:t>
            </a:r>
            <a:r>
              <a:rPr lang="en-US" altLang="ko-KR" dirty="0"/>
              <a:t>/</a:t>
            </a:r>
            <a:r>
              <a:rPr lang="ko-KR" altLang="en-US" dirty="0"/>
              <a:t>다가구</a:t>
            </a:r>
            <a:r>
              <a:rPr lang="en-US" altLang="ko-KR" dirty="0"/>
              <a:t>/</a:t>
            </a:r>
            <a:r>
              <a:rPr lang="ko-KR" altLang="en-US" dirty="0"/>
              <a:t>연립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2018 </a:t>
            </a:r>
            <a:r>
              <a:rPr lang="ko-KR" altLang="en-US" dirty="0"/>
              <a:t>건축물 대장 데이터</a:t>
            </a:r>
            <a:r>
              <a:rPr lang="en-US" altLang="ko-KR" dirty="0"/>
              <a:t>(</a:t>
            </a:r>
            <a:r>
              <a:rPr lang="ko-KR" altLang="en-US" dirty="0"/>
              <a:t>건설교통부</a:t>
            </a:r>
            <a:r>
              <a:rPr lang="en-US" altLang="ko-KR" dirty="0"/>
              <a:t>)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b="1" dirty="0"/>
              <a:t>고시원</a:t>
            </a:r>
            <a:r>
              <a:rPr lang="en-US" altLang="ko-KR" b="1" dirty="0"/>
              <a:t>(5,408</a:t>
            </a:r>
            <a:r>
              <a:rPr lang="ko-KR" altLang="en-US" b="1" dirty="0"/>
              <a:t>호</a:t>
            </a:r>
            <a:r>
              <a:rPr lang="en-US" altLang="ko-KR" b="1" dirty="0"/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2018 </a:t>
            </a:r>
            <a:r>
              <a:rPr lang="ko-KR" altLang="en-US" dirty="0"/>
              <a:t>서울특별시 고시원 현황</a:t>
            </a:r>
            <a:r>
              <a:rPr lang="en-US" altLang="ko-KR" dirty="0"/>
              <a:t>(</a:t>
            </a:r>
            <a:r>
              <a:rPr lang="ko-KR" altLang="en-US" dirty="0" err="1"/>
              <a:t>공공데이터포털</a:t>
            </a:r>
            <a:r>
              <a:rPr lang="en-US" altLang="ko-KR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9EE50B5E-027A-498C-BFCC-A324A11CB27B}"/>
              </a:ext>
            </a:extLst>
          </p:cNvPr>
          <p:cNvSpPr txBox="1"/>
          <p:nvPr/>
        </p:nvSpPr>
        <p:spPr>
          <a:xfrm>
            <a:off x="5184068" y="1487701"/>
            <a:ext cx="338437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0070C0"/>
                </a:solidFill>
              </a:rPr>
              <a:t>Model = </a:t>
            </a:r>
            <a:r>
              <a:rPr lang="en-US" altLang="ko-KR" sz="1400" b="1">
                <a:solidFill>
                  <a:srgbClr val="0070C0"/>
                </a:solidFill>
              </a:rPr>
              <a:t>sklearn </a:t>
            </a:r>
            <a:r>
              <a:rPr lang="en-US" altLang="ko-KR" sz="1400" b="1" smtClean="0">
                <a:solidFill>
                  <a:srgbClr val="0070C0"/>
                </a:solidFill>
              </a:rPr>
              <a:t>ExtraTreesClassifier</a:t>
            </a:r>
          </a:p>
          <a:p>
            <a:r>
              <a:rPr lang="en-US" altLang="ko-KR" sz="1400" b="1" smtClean="0">
                <a:solidFill>
                  <a:srgbClr val="0070C0"/>
                </a:solidFill>
              </a:rPr>
              <a:t>Accuracy = 0.856</a:t>
            </a:r>
            <a:endParaRPr lang="en-US" altLang="ko-KR" sz="1400" b="1">
              <a:solidFill>
                <a:srgbClr val="0070C0"/>
              </a:solidFill>
            </a:endParaRPr>
          </a:p>
          <a:p>
            <a:r>
              <a:rPr lang="en-US" altLang="ko-KR" sz="1400" b="1" smtClean="0">
                <a:solidFill>
                  <a:srgbClr val="0070C0"/>
                </a:solidFill>
              </a:rPr>
              <a:t>f(x</a:t>
            </a:r>
            <a:r>
              <a:rPr lang="en-US" altLang="ko-KR" sz="1400" b="1" dirty="0">
                <a:solidFill>
                  <a:srgbClr val="0070C0"/>
                </a:solidFill>
              </a:rPr>
              <a:t>) = 0.198875</a:t>
            </a:r>
            <a:r>
              <a:rPr lang="ko-KR" altLang="en-US" sz="1400" b="1" dirty="0" err="1">
                <a:solidFill>
                  <a:srgbClr val="0070C0"/>
                </a:solidFill>
              </a:rPr>
              <a:t>Ｘ인력사무소</a:t>
            </a:r>
            <a:r>
              <a:rPr lang="en-US" altLang="ko-KR" sz="1400" b="1" dirty="0">
                <a:solidFill>
                  <a:srgbClr val="0070C0"/>
                </a:solidFill>
              </a:rPr>
              <a:t>+</a:t>
            </a:r>
            <a:br>
              <a:rPr lang="en-US" altLang="ko-KR" sz="1400" b="1" dirty="0">
                <a:solidFill>
                  <a:srgbClr val="0070C0"/>
                </a:solidFill>
              </a:rPr>
            </a:br>
            <a:r>
              <a:rPr lang="en-US" altLang="ko-KR" sz="1400" b="1" dirty="0">
                <a:solidFill>
                  <a:srgbClr val="0070C0"/>
                </a:solidFill>
              </a:rPr>
              <a:t>        0.197826</a:t>
            </a:r>
            <a:r>
              <a:rPr lang="ko-KR" altLang="en-US" sz="1400" b="1" dirty="0" err="1">
                <a:solidFill>
                  <a:srgbClr val="0070C0"/>
                </a:solidFill>
              </a:rPr>
              <a:t>Ｘ전통시장</a:t>
            </a:r>
            <a:r>
              <a:rPr lang="en-US" altLang="ko-KR" sz="1400" b="1" dirty="0">
                <a:solidFill>
                  <a:srgbClr val="0070C0"/>
                </a:solidFill>
              </a:rPr>
              <a:t>+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        0.220184</a:t>
            </a:r>
            <a:r>
              <a:rPr lang="ko-KR" altLang="en-US" sz="1400" b="1" dirty="0" err="1">
                <a:solidFill>
                  <a:srgbClr val="0070C0"/>
                </a:solidFill>
              </a:rPr>
              <a:t>Ｘ복지시설</a:t>
            </a:r>
            <a:r>
              <a:rPr lang="en-US" altLang="ko-KR" sz="1400" b="1" dirty="0">
                <a:solidFill>
                  <a:srgbClr val="0070C0"/>
                </a:solidFill>
              </a:rPr>
              <a:t>+</a:t>
            </a:r>
            <a:br>
              <a:rPr lang="en-US" altLang="ko-KR" sz="1400" b="1" dirty="0">
                <a:solidFill>
                  <a:srgbClr val="0070C0"/>
                </a:solidFill>
              </a:rPr>
            </a:br>
            <a:r>
              <a:rPr lang="en-US" altLang="ko-KR" sz="1400" b="1" dirty="0">
                <a:solidFill>
                  <a:srgbClr val="0070C0"/>
                </a:solidFill>
              </a:rPr>
              <a:t>        0.209501</a:t>
            </a:r>
            <a:r>
              <a:rPr lang="ko-KR" altLang="en-US" sz="1400" b="1" dirty="0" err="1">
                <a:solidFill>
                  <a:srgbClr val="0070C0"/>
                </a:solidFill>
              </a:rPr>
              <a:t>Ｘ지하철</a:t>
            </a:r>
            <a:r>
              <a:rPr lang="ko-KR" altLang="en-US" sz="1400" b="1" dirty="0">
                <a:solidFill>
                  <a:srgbClr val="0070C0"/>
                </a:solidFill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</a:rPr>
              <a:t>+ </a:t>
            </a:r>
          </a:p>
          <a:p>
            <a:r>
              <a:rPr lang="en-US" altLang="ko-KR" sz="1400" b="1" dirty="0">
                <a:solidFill>
                  <a:srgbClr val="0070C0"/>
                </a:solidFill>
              </a:rPr>
              <a:t>        0.173614</a:t>
            </a:r>
            <a:r>
              <a:rPr lang="ko-KR" altLang="en-US" sz="1400" b="1" dirty="0" err="1">
                <a:solidFill>
                  <a:srgbClr val="0070C0"/>
                </a:solidFill>
              </a:rPr>
              <a:t>Ｘ공시지가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xmlns="" id="{7390FB3D-8A17-42B4-95D3-9BAC7D1E1B87}"/>
              </a:ext>
            </a:extLst>
          </p:cNvPr>
          <p:cNvSpPr/>
          <p:nvPr/>
        </p:nvSpPr>
        <p:spPr>
          <a:xfrm>
            <a:off x="3950136" y="6383182"/>
            <a:ext cx="1224136" cy="360040"/>
          </a:xfrm>
          <a:prstGeom prst="downArrow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117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1E53F186-9932-4E8F-9AE8-267FCED8B4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51182"/>
            <a:ext cx="7488832" cy="51988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B27B9812-3CEF-4EDE-8C86-066E16DA2396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22E85C-7FF3-456D-92B3-F83C0EB590C2}"/>
              </a:ext>
            </a:extLst>
          </p:cNvPr>
          <p:cNvSpPr txBox="1"/>
          <p:nvPr/>
        </p:nvSpPr>
        <p:spPr>
          <a:xfrm>
            <a:off x="7380312" y="487099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Ⅲ. </a:t>
            </a:r>
            <a:r>
              <a:rPr lang="ko-KR" altLang="en-US" sz="1400" dirty="0">
                <a:latin typeface="+mn-ea"/>
              </a:rPr>
              <a:t>입지 제안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5EDECA-DCC5-4C1A-A5A5-7C4C57B8C369}"/>
              </a:ext>
            </a:extLst>
          </p:cNvPr>
          <p:cNvSpPr txBox="1"/>
          <p:nvPr/>
        </p:nvSpPr>
        <p:spPr>
          <a:xfrm>
            <a:off x="332824" y="407951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노령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 err="1">
                <a:latin typeface="+mn-ea"/>
              </a:rPr>
              <a:t>인가구</a:t>
            </a:r>
            <a:r>
              <a:rPr lang="ko-KR" altLang="en-US" sz="2000" dirty="0">
                <a:latin typeface="+mn-ea"/>
              </a:rPr>
              <a:t> 니즈 모형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A8B4089-FA4C-45F3-BBA1-7641770F3779}"/>
              </a:ext>
            </a:extLst>
          </p:cNvPr>
          <p:cNvSpPr txBox="1"/>
          <p:nvPr/>
        </p:nvSpPr>
        <p:spPr>
          <a:xfrm>
            <a:off x="1835696" y="1112095"/>
            <a:ext cx="5777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‘</a:t>
            </a:r>
            <a:r>
              <a:rPr lang="ko-KR" altLang="en-US" sz="2400" b="1" dirty="0"/>
              <a:t>노령 </a:t>
            </a:r>
            <a:r>
              <a:rPr lang="en-US" altLang="ko-KR" sz="2400" b="1" dirty="0"/>
              <a:t>1</a:t>
            </a:r>
            <a:r>
              <a:rPr lang="ko-KR" altLang="en-US" sz="2400" b="1" dirty="0"/>
              <a:t>인 가구 니즈 모형 적용 </a:t>
            </a:r>
            <a:r>
              <a:rPr lang="en-US" altLang="ko-KR" sz="2400" b="1"/>
              <a:t>: </a:t>
            </a:r>
            <a:r>
              <a:rPr lang="en-US" altLang="ko-KR" sz="2400" b="1" smtClean="0"/>
              <a:t>7,265</a:t>
            </a:r>
            <a:r>
              <a:rPr lang="ko-KR" altLang="en-US" sz="2400" b="1" smtClean="0"/>
              <a:t>호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28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B27B9812-3CEF-4EDE-8C86-066E16DA2396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622E85C-7FF3-456D-92B3-F83C0EB590C2}"/>
              </a:ext>
            </a:extLst>
          </p:cNvPr>
          <p:cNvSpPr txBox="1"/>
          <p:nvPr/>
        </p:nvSpPr>
        <p:spPr>
          <a:xfrm>
            <a:off x="7380312" y="487099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Ⅲ. </a:t>
            </a:r>
            <a:r>
              <a:rPr lang="ko-KR" altLang="en-US" sz="1400" dirty="0">
                <a:latin typeface="+mn-ea"/>
              </a:rPr>
              <a:t>입지 제안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85EDECA-DCC5-4C1A-A5A5-7C4C57B8C369}"/>
              </a:ext>
            </a:extLst>
          </p:cNvPr>
          <p:cNvSpPr txBox="1"/>
          <p:nvPr/>
        </p:nvSpPr>
        <p:spPr>
          <a:xfrm>
            <a:off x="332824" y="407951"/>
            <a:ext cx="2903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노령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 err="1">
                <a:latin typeface="+mn-ea"/>
              </a:rPr>
              <a:t>인가구</a:t>
            </a:r>
            <a:r>
              <a:rPr lang="ko-KR" altLang="en-US" sz="2000" dirty="0">
                <a:latin typeface="+mn-ea"/>
              </a:rPr>
              <a:t> 니즈 모형</a:t>
            </a:r>
          </a:p>
        </p:txBody>
      </p:sp>
      <p:pic>
        <p:nvPicPr>
          <p:cNvPr id="3" name="그림 2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FB20C98D-13A4-4C4D-A726-1C49CCCE4B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362" y="1772815"/>
            <a:ext cx="5894616" cy="4766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 descr="텍스트, 지도이(가) 표시된 사진&#10;&#10;자동 생성된 설명">
            <a:extLst>
              <a:ext uri="{FF2B5EF4-FFF2-40B4-BE49-F238E27FC236}">
                <a16:creationId xmlns:a16="http://schemas.microsoft.com/office/drawing/2014/main" xmlns="" id="{ABDB6C8F-422C-471D-BFBF-6950047FEC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6" t="-1" b="21884"/>
          <a:stretch/>
        </p:blipFill>
        <p:spPr>
          <a:xfrm>
            <a:off x="6464312" y="4427439"/>
            <a:ext cx="2227850" cy="22015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8B0DBF9-89D6-4AE4-8DC1-B9A5BC69902F}"/>
              </a:ext>
            </a:extLst>
          </p:cNvPr>
          <p:cNvSpPr txBox="1"/>
          <p:nvPr/>
        </p:nvSpPr>
        <p:spPr>
          <a:xfrm>
            <a:off x="1726516" y="1112095"/>
            <a:ext cx="5575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추천 </a:t>
            </a:r>
            <a:r>
              <a:rPr lang="ko-KR" altLang="en-US" sz="2400" b="1"/>
              <a:t>입지</a:t>
            </a:r>
            <a:r>
              <a:rPr lang="en-US" altLang="ko-KR" sz="2400" b="1" smtClean="0"/>
              <a:t>(</a:t>
            </a:r>
            <a:r>
              <a:rPr lang="ko-KR" altLang="en-US" sz="2400" b="1" smtClean="0"/>
              <a:t>공시지가 하위 </a:t>
            </a:r>
            <a:r>
              <a:rPr lang="en-US" altLang="ko-KR" sz="2400" b="1" smtClean="0"/>
              <a:t>10%)</a:t>
            </a:r>
            <a:r>
              <a:rPr lang="ko-KR" altLang="en-US" sz="2400" b="1" smtClean="0"/>
              <a:t> </a:t>
            </a:r>
            <a:r>
              <a:rPr lang="en-US" altLang="ko-KR" sz="2400" b="1"/>
              <a:t>: </a:t>
            </a:r>
            <a:r>
              <a:rPr lang="en-US" altLang="ko-KR" sz="2400" b="1" smtClean="0"/>
              <a:t>726</a:t>
            </a:r>
            <a:r>
              <a:rPr lang="ko-KR" altLang="en-US" sz="2400" b="1" smtClean="0"/>
              <a:t>호</a:t>
            </a:r>
            <a:endParaRPr lang="ko-KR" altLang="en-US" sz="2400" b="1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B68F93C5-D5D9-4321-9AC7-F2C8F9D48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3" y="1772815"/>
            <a:ext cx="2031733" cy="48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28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73D7ACF-68F7-49B2-8F38-96039805F724}"/>
              </a:ext>
            </a:extLst>
          </p:cNvPr>
          <p:cNvSpPr/>
          <p:nvPr/>
        </p:nvSpPr>
        <p:spPr>
          <a:xfrm>
            <a:off x="2915816" y="1340768"/>
            <a:ext cx="374441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Ⅰ.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제안 배경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Ⅱ.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데이터 분석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Ⅲ.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입지 제안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tx1"/>
                </a:solidFill>
              </a:rPr>
              <a:t>Ⅳ. </a:t>
            </a:r>
            <a:r>
              <a:rPr lang="ko-KR" altLang="en-US" sz="2800" b="1" dirty="0">
                <a:solidFill>
                  <a:schemeClr val="tx1"/>
                </a:solidFill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303704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73D7ACF-68F7-49B2-8F38-96039805F724}"/>
              </a:ext>
            </a:extLst>
          </p:cNvPr>
          <p:cNvSpPr/>
          <p:nvPr/>
        </p:nvSpPr>
        <p:spPr>
          <a:xfrm>
            <a:off x="2915816" y="1340768"/>
            <a:ext cx="374441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Ⅰ.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제안 배경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Ⅱ.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분석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Ⅲ.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입지 제안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Ⅳ.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10471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380312" y="487099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Ⅳ. </a:t>
            </a:r>
            <a:r>
              <a:rPr lang="ko-KR" altLang="en-US" sz="1400" dirty="0">
                <a:latin typeface="+mn-ea"/>
              </a:rPr>
              <a:t>기대 효과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8675B51-AFB2-4DFA-914D-3FC18973D1D9}"/>
              </a:ext>
            </a:extLst>
          </p:cNvPr>
          <p:cNvSpPr txBox="1"/>
          <p:nvPr/>
        </p:nvSpPr>
        <p:spPr>
          <a:xfrm>
            <a:off x="332824" y="40795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기대 효과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22E04F4-81C6-4E49-B0AE-48FFE5A6590F}"/>
              </a:ext>
            </a:extLst>
          </p:cNvPr>
          <p:cNvSpPr txBox="1"/>
          <p:nvPr/>
        </p:nvSpPr>
        <p:spPr>
          <a:xfrm>
            <a:off x="779867" y="1556792"/>
            <a:ext cx="69493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1. </a:t>
            </a:r>
            <a:r>
              <a:rPr lang="ko-KR" altLang="en-US" sz="2400" b="1" dirty="0"/>
              <a:t>주거 약자를 위한 실질적대안 제시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고령화</a:t>
            </a:r>
            <a:r>
              <a:rPr lang="en-US" altLang="ko-KR" sz="2000" dirty="0"/>
              <a:t>, 1</a:t>
            </a:r>
            <a:r>
              <a:rPr lang="ko-KR" altLang="en-US" sz="2000" dirty="0"/>
              <a:t>인 가구 증가에 따른 사회 문제 해결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도심 재개발 과정에서 발생하는 주거 약자 문제 해결</a:t>
            </a:r>
            <a:endParaRPr lang="en-US" altLang="ko-KR" sz="2000" dirty="0"/>
          </a:p>
          <a:p>
            <a:pPr lvl="1"/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1FCB1AC-FD4A-42FB-9AB1-B78B78647E16}"/>
              </a:ext>
            </a:extLst>
          </p:cNvPr>
          <p:cNvSpPr txBox="1"/>
          <p:nvPr/>
        </p:nvSpPr>
        <p:spPr>
          <a:xfrm>
            <a:off x="755576" y="3588117"/>
            <a:ext cx="64363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/>
              <a:t>2. </a:t>
            </a:r>
            <a:r>
              <a:rPr lang="ko-KR" altLang="en-US" sz="2400" b="1" dirty="0"/>
              <a:t>데이터에 근거한 신뢰성 있는 정책 실현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한정된 국가 재정으로 수요자 니즈에 부합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/>
              <a:t>설득력 있는 정책 근거 제시로 사회적 합의 유도</a:t>
            </a:r>
            <a:endParaRPr lang="en-US" altLang="ko-KR" sz="2000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2928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22E04F4-81C6-4E49-B0AE-48FFE5A6590F}"/>
              </a:ext>
            </a:extLst>
          </p:cNvPr>
          <p:cNvSpPr txBox="1"/>
          <p:nvPr/>
        </p:nvSpPr>
        <p:spPr>
          <a:xfrm>
            <a:off x="827584" y="1164808"/>
            <a:ext cx="502894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400" b="1" dirty="0"/>
              <a:t>공공데이터</a:t>
            </a:r>
            <a:endParaRPr lang="en-US" altLang="ko-KR" sz="2400" b="1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건축물 대장 데이터</a:t>
            </a:r>
            <a:r>
              <a:rPr lang="en-US" altLang="ko-KR" dirty="0"/>
              <a:t>(</a:t>
            </a:r>
            <a:r>
              <a:rPr lang="ko-KR" altLang="en-US" dirty="0"/>
              <a:t>국토교통부</a:t>
            </a:r>
            <a:r>
              <a:rPr lang="en-US" altLang="ko-KR" dirty="0"/>
              <a:t>, 2018)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인구이동 통계 데이터</a:t>
            </a:r>
            <a:r>
              <a:rPr lang="en-US" altLang="ko-KR" dirty="0"/>
              <a:t>(</a:t>
            </a:r>
            <a:r>
              <a:rPr lang="ko-KR" altLang="en-US" dirty="0"/>
              <a:t>통계청</a:t>
            </a:r>
            <a:r>
              <a:rPr lang="en-US" altLang="ko-KR" dirty="0"/>
              <a:t>, 2018)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서울시 독거노인 현황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(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서울시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, 2017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)</a:t>
            </a:r>
            <a:endParaRPr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서울시 생활인구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(</a:t>
            </a:r>
            <a:r>
              <a:rPr lang="ko-KR" altLang="en-US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서울시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, 2018</a:t>
            </a:r>
            <a:r>
              <a: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)</a:t>
            </a:r>
            <a:endParaRPr lang="en-US" altLang="ko-KR" kern="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Calibri" panose="020F050202020403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/>
              <a:t>공시지가 데이터</a:t>
            </a:r>
            <a:r>
              <a:rPr lang="en-US" altLang="ko-KR" dirty="0"/>
              <a:t>(</a:t>
            </a:r>
            <a:r>
              <a:rPr lang="ko-KR" altLang="en-US" dirty="0"/>
              <a:t>국토교통부</a:t>
            </a:r>
            <a:r>
              <a:rPr lang="en-US" altLang="ko-KR" dirty="0"/>
              <a:t>, 2018)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/>
              <a:t>2018 </a:t>
            </a:r>
            <a:r>
              <a:rPr lang="ko-KR" altLang="en-US" dirty="0"/>
              <a:t>지하철 무임승차 데이터</a:t>
            </a:r>
            <a:r>
              <a:rPr lang="en-US" altLang="ko-KR" dirty="0"/>
              <a:t>(</a:t>
            </a:r>
            <a:r>
              <a:rPr lang="ko-KR" altLang="en-US" dirty="0"/>
              <a:t>서울시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1FCB1AC-FD4A-42FB-9AB1-B78B78647E16}"/>
              </a:ext>
            </a:extLst>
          </p:cNvPr>
          <p:cNvSpPr txBox="1"/>
          <p:nvPr/>
        </p:nvSpPr>
        <p:spPr>
          <a:xfrm>
            <a:off x="827584" y="4797152"/>
            <a:ext cx="1813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2400" b="1" dirty="0"/>
              <a:t>분석 도구</a:t>
            </a:r>
            <a:endParaRPr lang="en-US" altLang="ko-KR" sz="2400" b="1" dirty="0"/>
          </a:p>
        </p:txBody>
      </p:sp>
      <p:pic>
        <p:nvPicPr>
          <p:cNvPr id="7172" name="Picture 4" descr="qgis 3ì ëí ì´ë¯¸ì§ ê²ìê²°ê³¼">
            <a:extLst>
              <a:ext uri="{FF2B5EF4-FFF2-40B4-BE49-F238E27FC236}">
                <a16:creationId xmlns:a16="http://schemas.microsoft.com/office/drawing/2014/main" xmlns="" id="{F6DC8BFE-4F4C-4A0B-872C-E7F4970E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5267548"/>
            <a:ext cx="1515243" cy="72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E910105-1D02-4A33-9978-52DF1021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072" y="5276396"/>
            <a:ext cx="1383461" cy="72631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91DA2E1D-DB91-47AB-BB96-1EF1B0FB01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5389468"/>
            <a:ext cx="1247374" cy="486301"/>
          </a:xfrm>
          <a:prstGeom prst="rect">
            <a:avLst/>
          </a:prstGeom>
        </p:spPr>
      </p:pic>
      <p:pic>
        <p:nvPicPr>
          <p:cNvPr id="7174" name="Picture 6" descr="pythonì ëí ì´ë¯¸ì§ ê²ìê²°ê³¼">
            <a:extLst>
              <a:ext uri="{FF2B5EF4-FFF2-40B4-BE49-F238E27FC236}">
                <a16:creationId xmlns:a16="http://schemas.microsoft.com/office/drawing/2014/main" xmlns="" id="{CBAB4E65-9FFA-4702-B6E2-65B25B55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389468"/>
            <a:ext cx="1815569" cy="61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19C97533-BFCD-4C5F-B7D2-0442FCD528DF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BA85E29-1DFC-41CD-921B-BCDC0029EC2D}"/>
              </a:ext>
            </a:extLst>
          </p:cNvPr>
          <p:cNvSpPr txBox="1"/>
          <p:nvPr/>
        </p:nvSpPr>
        <p:spPr>
          <a:xfrm>
            <a:off x="332824" y="407951"/>
            <a:ext cx="3711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활용 공공 데이터 및 분석 도구</a:t>
            </a:r>
          </a:p>
        </p:txBody>
      </p:sp>
    </p:spTree>
    <p:extLst>
      <p:ext uri="{BB962C8B-B14F-4D97-AF65-F5344CB8AC3E}">
        <p14:creationId xmlns:p14="http://schemas.microsoft.com/office/powerpoint/2010/main" val="2132912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73D7ACF-68F7-49B2-8F38-96039805F724}"/>
              </a:ext>
            </a:extLst>
          </p:cNvPr>
          <p:cNvSpPr/>
          <p:nvPr/>
        </p:nvSpPr>
        <p:spPr>
          <a:xfrm>
            <a:off x="2915816" y="1340768"/>
            <a:ext cx="3744416" cy="37444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Ⅰ. 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제안 배경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Ⅱ.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데이터 분석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Ⅲ.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입지 제안</a:t>
            </a:r>
            <a:endParaRPr lang="en-US" altLang="ko-KR" sz="2800" b="1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altLang="ko-KR" sz="2800" b="1" dirty="0">
                <a:solidFill>
                  <a:schemeClr val="bg1">
                    <a:lumMod val="85000"/>
                  </a:schemeClr>
                </a:solidFill>
              </a:rPr>
              <a:t>Ⅳ. </a:t>
            </a:r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2333238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398436" y="490581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Ⅰ. </a:t>
            </a:r>
            <a:r>
              <a:rPr lang="ko-KR" altLang="en-US" sz="1400" dirty="0">
                <a:latin typeface="+mn-ea"/>
              </a:rPr>
              <a:t>제안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66D6F5-EDF6-4465-B582-F30D8D194354}"/>
              </a:ext>
            </a:extLst>
          </p:cNvPr>
          <p:cNvSpPr txBox="1"/>
          <p:nvPr/>
        </p:nvSpPr>
        <p:spPr>
          <a:xfrm>
            <a:off x="332824" y="407951"/>
            <a:ext cx="2672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대한민국 인구 키워드</a:t>
            </a: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9DC78B6-538A-4A98-AD6D-D44D51073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814" y="1350479"/>
            <a:ext cx="6912768" cy="508423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C5E8C9AB-A65F-41D5-8D06-40F3E66C5515}"/>
              </a:ext>
            </a:extLst>
          </p:cNvPr>
          <p:cNvSpPr/>
          <p:nvPr/>
        </p:nvSpPr>
        <p:spPr>
          <a:xfrm>
            <a:off x="971600" y="5575331"/>
            <a:ext cx="7272808" cy="792088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rgbClr val="FFFF00"/>
                </a:solidFill>
              </a:rPr>
              <a:t>#</a:t>
            </a:r>
            <a:r>
              <a:rPr lang="ko-KR" altLang="en-US" sz="3200" b="1" dirty="0">
                <a:solidFill>
                  <a:srgbClr val="FFFF00"/>
                </a:solidFill>
              </a:rPr>
              <a:t>저출산</a:t>
            </a:r>
            <a:r>
              <a:rPr lang="en-US" altLang="ko-KR" sz="3200" b="1" dirty="0">
                <a:solidFill>
                  <a:srgbClr val="FFFF00"/>
                </a:solidFill>
              </a:rPr>
              <a:t>, #</a:t>
            </a:r>
            <a:r>
              <a:rPr lang="ko-KR" altLang="en-US" sz="3200" b="1" dirty="0">
                <a:solidFill>
                  <a:srgbClr val="FFFF00"/>
                </a:solidFill>
              </a:rPr>
              <a:t>노령화</a:t>
            </a:r>
            <a:r>
              <a:rPr lang="en-US" altLang="ko-KR" sz="3200" b="1" dirty="0">
                <a:solidFill>
                  <a:srgbClr val="FFFF00"/>
                </a:solidFill>
              </a:rPr>
              <a:t>, #1</a:t>
            </a:r>
            <a:r>
              <a:rPr lang="ko-KR" altLang="en-US" sz="3200" b="1" dirty="0">
                <a:solidFill>
                  <a:srgbClr val="FFFF00"/>
                </a:solidFill>
              </a:rPr>
              <a:t>인 가구</a:t>
            </a:r>
          </a:p>
        </p:txBody>
      </p:sp>
    </p:spTree>
    <p:extLst>
      <p:ext uri="{BB962C8B-B14F-4D97-AF65-F5344CB8AC3E}">
        <p14:creationId xmlns:p14="http://schemas.microsoft.com/office/powerpoint/2010/main" val="56189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398436" y="490581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Ⅰ. </a:t>
            </a:r>
            <a:r>
              <a:rPr lang="ko-KR" altLang="en-US" sz="1400" dirty="0">
                <a:latin typeface="+mn-ea"/>
              </a:rPr>
              <a:t>제안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66D6F5-EDF6-4465-B582-F30D8D194354}"/>
              </a:ext>
            </a:extLst>
          </p:cNvPr>
          <p:cNvSpPr txBox="1"/>
          <p:nvPr/>
        </p:nvSpPr>
        <p:spPr>
          <a:xfrm>
            <a:off x="332824" y="407951"/>
            <a:ext cx="2993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노령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>
                <a:latin typeface="+mn-ea"/>
              </a:rPr>
              <a:t>인 가구 주거 실태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B7EBD192-7F4B-4BDD-A2CE-B50432980648}"/>
              </a:ext>
            </a:extLst>
          </p:cNvPr>
          <p:cNvGrpSpPr/>
          <p:nvPr/>
        </p:nvGrpSpPr>
        <p:grpSpPr>
          <a:xfrm>
            <a:off x="899592" y="1213611"/>
            <a:ext cx="7416824" cy="5273988"/>
            <a:chOff x="1403648" y="1123096"/>
            <a:chExt cx="6768752" cy="48400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71BD72FD-1C00-4E7F-B83F-D287A932F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3648" y="1123096"/>
              <a:ext cx="6768752" cy="483833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72A565FE-E6A0-4DC3-B5E5-89B52A2AC3E7}"/>
                </a:ext>
              </a:extLst>
            </p:cNvPr>
            <p:cNvSpPr/>
            <p:nvPr/>
          </p:nvSpPr>
          <p:spPr>
            <a:xfrm>
              <a:off x="1403648" y="3904482"/>
              <a:ext cx="2664296" cy="456540"/>
            </a:xfrm>
            <a:prstGeom prst="rect">
              <a:avLst/>
            </a:prstGeom>
            <a:solidFill>
              <a:srgbClr val="FF0000">
                <a:alpha val="10196"/>
              </a:srgb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C5EE7FEC-B7C4-4475-A061-D233A9E75317}"/>
                </a:ext>
              </a:extLst>
            </p:cNvPr>
            <p:cNvSpPr/>
            <p:nvPr/>
          </p:nvSpPr>
          <p:spPr>
            <a:xfrm>
              <a:off x="2783685" y="4874394"/>
              <a:ext cx="996228" cy="1088782"/>
            </a:xfrm>
            <a:prstGeom prst="rect">
              <a:avLst/>
            </a:prstGeom>
            <a:solidFill>
              <a:srgbClr val="FF0000">
                <a:alpha val="10196"/>
              </a:srgb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883A03D8-313B-4D8A-A584-E8ECDA878AE6}"/>
                </a:ext>
              </a:extLst>
            </p:cNvPr>
            <p:cNvSpPr/>
            <p:nvPr/>
          </p:nvSpPr>
          <p:spPr>
            <a:xfrm>
              <a:off x="4283968" y="4339675"/>
              <a:ext cx="1440160" cy="1621756"/>
            </a:xfrm>
            <a:prstGeom prst="rect">
              <a:avLst/>
            </a:prstGeom>
            <a:solidFill>
              <a:srgbClr val="FF0000">
                <a:alpha val="10196"/>
              </a:srgbClr>
            </a:solidFill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xmlns="" id="{CEB4CA28-6C3F-4C4F-9C3A-368C155BC1AA}"/>
                </a:ext>
              </a:extLst>
            </p:cNvPr>
            <p:cNvSpPr/>
            <p:nvPr/>
          </p:nvSpPr>
          <p:spPr>
            <a:xfrm>
              <a:off x="5517232" y="3178469"/>
              <a:ext cx="413792" cy="385469"/>
            </a:xfrm>
            <a:prstGeom prst="ellipse">
              <a:avLst/>
            </a:prstGeom>
            <a:solidFill>
              <a:srgbClr val="FF0000">
                <a:alpha val="15000"/>
              </a:srgb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xmlns="" id="{7390A70B-1A3D-48FD-88E9-AC18FCA6F6B4}"/>
                </a:ext>
              </a:extLst>
            </p:cNvPr>
            <p:cNvSpPr/>
            <p:nvPr/>
          </p:nvSpPr>
          <p:spPr>
            <a:xfrm>
              <a:off x="6050556" y="2985735"/>
              <a:ext cx="413792" cy="385469"/>
            </a:xfrm>
            <a:prstGeom prst="ellipse">
              <a:avLst/>
            </a:prstGeom>
            <a:solidFill>
              <a:srgbClr val="FF0000">
                <a:alpha val="15000"/>
              </a:srgb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F58C1808-A107-4E05-A5B1-E2282E51B4AB}"/>
                </a:ext>
              </a:extLst>
            </p:cNvPr>
            <p:cNvSpPr/>
            <p:nvPr/>
          </p:nvSpPr>
          <p:spPr>
            <a:xfrm>
              <a:off x="6543024" y="2600589"/>
              <a:ext cx="413792" cy="385469"/>
            </a:xfrm>
            <a:prstGeom prst="ellipse">
              <a:avLst/>
            </a:prstGeom>
            <a:solidFill>
              <a:srgbClr val="FF0000">
                <a:alpha val="15000"/>
              </a:srgb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xmlns="" id="{021891EF-C2E5-4D52-8333-E7094BCB02FD}"/>
                </a:ext>
              </a:extLst>
            </p:cNvPr>
            <p:cNvSpPr/>
            <p:nvPr/>
          </p:nvSpPr>
          <p:spPr>
            <a:xfrm>
              <a:off x="6145122" y="2600588"/>
              <a:ext cx="413792" cy="385469"/>
            </a:xfrm>
            <a:prstGeom prst="ellipse">
              <a:avLst/>
            </a:prstGeom>
            <a:solidFill>
              <a:srgbClr val="FF0000">
                <a:alpha val="15000"/>
              </a:srgb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xmlns="" id="{27458FD3-0F81-4932-9D37-43D25C908BED}"/>
                </a:ext>
              </a:extLst>
            </p:cNvPr>
            <p:cNvSpPr/>
            <p:nvPr/>
          </p:nvSpPr>
          <p:spPr>
            <a:xfrm>
              <a:off x="7150816" y="2986058"/>
              <a:ext cx="413792" cy="385469"/>
            </a:xfrm>
            <a:prstGeom prst="ellipse">
              <a:avLst/>
            </a:prstGeom>
            <a:solidFill>
              <a:srgbClr val="FF0000">
                <a:alpha val="15000"/>
              </a:srgbClr>
            </a:solidFill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9A433E78-1A34-4A61-95CC-345031B20981}"/>
              </a:ext>
            </a:extLst>
          </p:cNvPr>
          <p:cNvSpPr/>
          <p:nvPr/>
        </p:nvSpPr>
        <p:spPr>
          <a:xfrm>
            <a:off x="226" y="948869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데이터 출처 </a:t>
            </a:r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: 2018 </a:t>
            </a:r>
            <a:r>
              <a:rPr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인구 이동 통계 데이터</a:t>
            </a:r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(</a:t>
            </a:r>
            <a:r>
              <a:rPr lang="ko-KR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통계</a:t>
            </a:r>
            <a:r>
              <a:rPr lang="ko-KR" altLang="en-US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청 </a:t>
            </a:r>
            <a:r>
              <a:rPr lang="ko-KR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anose="020F0502020204030204" pitchFamily="34" charset="0"/>
              </a:rPr>
              <a:t>홈페이지</a:t>
            </a:r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, </a:t>
            </a:r>
            <a:r>
              <a:rPr lang="en-US" altLang="ko-KR" sz="11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mdis.kostat.go.kr)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6E55E394-B8DB-4A85-8805-A76FF50B89E5}"/>
              </a:ext>
            </a:extLst>
          </p:cNvPr>
          <p:cNvSpPr/>
          <p:nvPr/>
        </p:nvSpPr>
        <p:spPr>
          <a:xfrm>
            <a:off x="179512" y="6550223"/>
            <a:ext cx="83652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kern="0" dirty="0">
                <a:solidFill>
                  <a:srgbClr val="0000FF"/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전국 </a:t>
            </a:r>
            <a:r>
              <a:rPr lang="en-US" altLang="ko-KR" sz="1400" kern="0" dirty="0">
                <a:solidFill>
                  <a:srgbClr val="0000FF"/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: 5,944,697 &gt; 1</a:t>
            </a:r>
            <a:r>
              <a:rPr lang="ko-KR" altLang="en-US" sz="1400" kern="0" dirty="0">
                <a:solidFill>
                  <a:srgbClr val="0000FF"/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인 </a:t>
            </a:r>
            <a:r>
              <a:rPr lang="en-US" altLang="ko-KR" sz="1400" kern="0" dirty="0">
                <a:solidFill>
                  <a:srgbClr val="0000FF"/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: 2,553,993 &gt; </a:t>
            </a:r>
            <a:r>
              <a:rPr lang="ko-KR" altLang="en-US" sz="1400" kern="0" dirty="0">
                <a:solidFill>
                  <a:srgbClr val="0000FF"/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서울 </a:t>
            </a:r>
            <a:r>
              <a:rPr lang="en-US" altLang="ko-KR" sz="1400" kern="0" dirty="0">
                <a:solidFill>
                  <a:srgbClr val="0000FF"/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: 572,287 &gt; </a:t>
            </a:r>
            <a:r>
              <a:rPr lang="en-US" altLang="ko-KR" sz="1400" b="1" kern="0" dirty="0">
                <a:solidFill>
                  <a:srgbClr val="0000FF"/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65</a:t>
            </a:r>
            <a:r>
              <a:rPr lang="ko-KR" altLang="en-US" sz="1400" b="1" kern="0" dirty="0" err="1">
                <a:solidFill>
                  <a:srgbClr val="0000FF"/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세이상</a:t>
            </a:r>
            <a:r>
              <a:rPr lang="ko-KR" altLang="en-US" sz="1400" b="1" kern="0" dirty="0">
                <a:solidFill>
                  <a:srgbClr val="0000FF"/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400" b="1" kern="0" dirty="0">
                <a:solidFill>
                  <a:srgbClr val="0000FF"/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: 44,718</a:t>
            </a:r>
            <a:r>
              <a:rPr lang="ko-KR" altLang="en-US" sz="1400" b="1" kern="0" dirty="0">
                <a:solidFill>
                  <a:srgbClr val="0000FF"/>
                </a:solidFill>
                <a:latin typeface="맑은 고딕" panose="020B0503020000020004" pitchFamily="50" charset="-127"/>
                <a:cs typeface="Calibri" panose="020F0502020204030204" pitchFamily="34" charset="0"/>
              </a:rPr>
              <a:t>세대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3860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398436" y="490581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Ⅰ. </a:t>
            </a:r>
            <a:r>
              <a:rPr lang="ko-KR" altLang="en-US" sz="1400" dirty="0">
                <a:latin typeface="+mn-ea"/>
              </a:rPr>
              <a:t>제안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66D6F5-EDF6-4465-B582-F30D8D194354}"/>
              </a:ext>
            </a:extLst>
          </p:cNvPr>
          <p:cNvSpPr txBox="1"/>
          <p:nvPr/>
        </p:nvSpPr>
        <p:spPr>
          <a:xfrm>
            <a:off x="332824" y="407951"/>
            <a:ext cx="2993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노령 </a:t>
            </a:r>
            <a:r>
              <a:rPr lang="en-US" altLang="ko-KR" sz="2000" dirty="0">
                <a:latin typeface="+mn-ea"/>
              </a:rPr>
              <a:t>1</a:t>
            </a:r>
            <a:r>
              <a:rPr lang="ko-KR" altLang="en-US" sz="2000" dirty="0">
                <a:latin typeface="+mn-ea"/>
              </a:rPr>
              <a:t>인 가구 주거 실태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76AA0EDC-3F35-4B73-97A5-FD28548EA178}"/>
              </a:ext>
            </a:extLst>
          </p:cNvPr>
          <p:cNvGrpSpPr/>
          <p:nvPr/>
        </p:nvGrpSpPr>
        <p:grpSpPr>
          <a:xfrm>
            <a:off x="605438" y="1036369"/>
            <a:ext cx="7961517" cy="5288749"/>
            <a:chOff x="605438" y="1036369"/>
            <a:chExt cx="7961517" cy="528874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DA4BF345-FD44-4968-B886-BF44A56C6B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438" y="1036369"/>
              <a:ext cx="7933123" cy="528874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02DC6F5C-B7EE-4F07-B21D-970A5E8E0017}"/>
                </a:ext>
              </a:extLst>
            </p:cNvPr>
            <p:cNvSpPr/>
            <p:nvPr/>
          </p:nvSpPr>
          <p:spPr>
            <a:xfrm>
              <a:off x="3670411" y="5949280"/>
              <a:ext cx="4896544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한국일보</a:t>
              </a:r>
              <a:r>
                <a:rPr lang="en-US" altLang="ko-KR" sz="1100" dirty="0">
                  <a:solidFill>
                    <a:schemeClr val="bg1"/>
                  </a:solidFill>
                </a:rPr>
                <a:t>(</a:t>
              </a:r>
              <a:r>
                <a:rPr lang="en-US" altLang="ko-KR" sz="11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https://interactive.hankookilbo.com/v/jjogbang/index.html</a:t>
              </a:r>
              <a:r>
                <a:rPr lang="en-US" altLang="ko-KR" sz="1100" dirty="0">
                  <a:solidFill>
                    <a:schemeClr val="bg1"/>
                  </a:solidFill>
                </a:rPr>
                <a:t>)</a:t>
              </a:r>
              <a:endParaRPr lang="ko-KR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9A07BC3E-D79E-4675-A52C-ACB25A6565E1}"/>
                </a:ext>
              </a:extLst>
            </p:cNvPr>
            <p:cNvSpPr/>
            <p:nvPr/>
          </p:nvSpPr>
          <p:spPr>
            <a:xfrm>
              <a:off x="1403648" y="2420888"/>
              <a:ext cx="3240360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>
                  <a:solidFill>
                    <a:schemeClr val="bg1"/>
                  </a:solidFill>
                </a:rPr>
                <a:t>반지하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| </a:t>
              </a:r>
              <a:r>
                <a:rPr lang="ko-KR" altLang="en-US" sz="1400" b="1" dirty="0" err="1">
                  <a:solidFill>
                    <a:schemeClr val="bg1"/>
                  </a:solidFill>
                </a:rPr>
                <a:t>옥탑방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400" b="1" dirty="0">
                  <a:solidFill>
                    <a:schemeClr val="bg1"/>
                  </a:solidFill>
                </a:rPr>
                <a:t>| </a:t>
              </a:r>
              <a:r>
                <a:rPr lang="ko-KR" altLang="en-US" sz="1400" b="1" dirty="0">
                  <a:solidFill>
                    <a:schemeClr val="bg1"/>
                  </a:solidFill>
                </a:rPr>
                <a:t>고시원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2961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398436" y="490581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Ⅰ. </a:t>
            </a:r>
            <a:r>
              <a:rPr lang="ko-KR" altLang="en-US" sz="1400" dirty="0">
                <a:latin typeface="+mn-ea"/>
              </a:rPr>
              <a:t>제안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66D6F5-EDF6-4465-B582-F30D8D194354}"/>
              </a:ext>
            </a:extLst>
          </p:cNvPr>
          <p:cNvSpPr txBox="1"/>
          <p:nvPr/>
        </p:nvSpPr>
        <p:spPr>
          <a:xfrm>
            <a:off x="332824" y="40795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정부의 지원 정책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xmlns="" id="{2326A70C-B077-44B2-B2C6-CE1A07C43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566"/>
          <a:stretch/>
        </p:blipFill>
        <p:spPr bwMode="auto">
          <a:xfrm>
            <a:off x="1444897" y="1340768"/>
            <a:ext cx="6138804" cy="5077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5973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398436" y="490581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Ⅰ. </a:t>
            </a:r>
            <a:r>
              <a:rPr lang="ko-KR" altLang="en-US" sz="1400" dirty="0">
                <a:latin typeface="+mn-ea"/>
              </a:rPr>
              <a:t>제안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66D6F5-EDF6-4465-B582-F30D8D194354}"/>
              </a:ext>
            </a:extLst>
          </p:cNvPr>
          <p:cNvSpPr txBox="1"/>
          <p:nvPr/>
        </p:nvSpPr>
        <p:spPr>
          <a:xfrm>
            <a:off x="332824" y="40795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정부의 지원 정책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64872F7-F416-4953-9C25-1C6661EC5C6E}"/>
              </a:ext>
            </a:extLst>
          </p:cNvPr>
          <p:cNvSpPr txBox="1"/>
          <p:nvPr/>
        </p:nvSpPr>
        <p:spPr>
          <a:xfrm>
            <a:off x="1163093" y="1904874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수요자의 기대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3B00EE-A3B8-422C-AA70-5F263076AF56}"/>
              </a:ext>
            </a:extLst>
          </p:cNvPr>
          <p:cNvSpPr txBox="1"/>
          <p:nvPr/>
        </p:nvSpPr>
        <p:spPr>
          <a:xfrm>
            <a:off x="5292080" y="1904874"/>
            <a:ext cx="295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+mn-ea"/>
              </a:rPr>
              <a:t>한정된 국가 재정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C1011CA-77F8-4D77-8CB3-D2C5B9EDD422}"/>
              </a:ext>
            </a:extLst>
          </p:cNvPr>
          <p:cNvSpPr txBox="1"/>
          <p:nvPr/>
        </p:nvSpPr>
        <p:spPr>
          <a:xfrm>
            <a:off x="4386852" y="3661932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vs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B023CFA9-0109-4B62-BC7F-2882372A8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1" y="2564904"/>
            <a:ext cx="3591164" cy="2664296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CBC22D4C-0971-4AF4-BDA2-AE273E0CD2AB}"/>
              </a:ext>
            </a:extLst>
          </p:cNvPr>
          <p:cNvGrpSpPr/>
          <p:nvPr/>
        </p:nvGrpSpPr>
        <p:grpSpPr>
          <a:xfrm>
            <a:off x="5076056" y="2564904"/>
            <a:ext cx="3384376" cy="2664232"/>
            <a:chOff x="5076056" y="2564904"/>
            <a:chExt cx="3384376" cy="266423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AFD3A917-02BB-4076-80DA-6AF182360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6096" y="2780928"/>
              <a:ext cx="2648154" cy="228522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xmlns="" id="{D1B70187-67C6-420A-970D-82698D8959BA}"/>
                </a:ext>
              </a:extLst>
            </p:cNvPr>
            <p:cNvSpPr/>
            <p:nvPr/>
          </p:nvSpPr>
          <p:spPr>
            <a:xfrm>
              <a:off x="5076056" y="2564904"/>
              <a:ext cx="3384376" cy="266423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3635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xmlns="" id="{D330A121-9A5C-43C0-A64B-E4DC83E22398}"/>
              </a:ext>
            </a:extLst>
          </p:cNvPr>
          <p:cNvCxnSpPr/>
          <p:nvPr/>
        </p:nvCxnSpPr>
        <p:spPr>
          <a:xfrm>
            <a:off x="409024" y="838200"/>
            <a:ext cx="821055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DD2395D-269D-4175-B163-F8F9284B9A5B}"/>
              </a:ext>
            </a:extLst>
          </p:cNvPr>
          <p:cNvSpPr txBox="1"/>
          <p:nvPr/>
        </p:nvSpPr>
        <p:spPr>
          <a:xfrm>
            <a:off x="7398436" y="490581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+mn-ea"/>
              </a:rPr>
              <a:t>Ⅰ. </a:t>
            </a:r>
            <a:r>
              <a:rPr lang="ko-KR" altLang="en-US" sz="1400" dirty="0">
                <a:latin typeface="+mn-ea"/>
              </a:rPr>
              <a:t>제안 배경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866D6F5-EDF6-4465-B582-F30D8D194354}"/>
              </a:ext>
            </a:extLst>
          </p:cNvPr>
          <p:cNvSpPr txBox="1"/>
          <p:nvPr/>
        </p:nvSpPr>
        <p:spPr>
          <a:xfrm>
            <a:off x="332824" y="407951"/>
            <a:ext cx="2159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+mn-ea"/>
              </a:rPr>
              <a:t>정부의 지원 정책</a:t>
            </a:r>
          </a:p>
        </p:txBody>
      </p:sp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xmlns="" id="{0FCB4A38-94E3-4E20-9469-18176EF77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8" t="966" r="8791" b="1129"/>
          <a:stretch/>
        </p:blipFill>
        <p:spPr bwMode="auto">
          <a:xfrm>
            <a:off x="1602454" y="1700808"/>
            <a:ext cx="5823689" cy="452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xmlns="" id="{EFCD7998-207B-44EF-B4BA-55F8E2C1BFAA}"/>
              </a:ext>
            </a:extLst>
          </p:cNvPr>
          <p:cNvSpPr/>
          <p:nvPr/>
        </p:nvSpPr>
        <p:spPr>
          <a:xfrm>
            <a:off x="3923928" y="3284984"/>
            <a:ext cx="1512168" cy="1152112"/>
          </a:xfrm>
          <a:prstGeom prst="wedgeRectCallout">
            <a:avLst>
              <a:gd name="adj1" fmla="val 46789"/>
              <a:gd name="adj2" fmla="val 8042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0" b="1" dirty="0"/>
              <a:t>?</a:t>
            </a:r>
            <a:endParaRPr lang="ko-KR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19964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1633</Words>
  <Application>Microsoft Office PowerPoint</Application>
  <PresentationFormat>화면 슬라이드 쇼(4:3)</PresentationFormat>
  <Paragraphs>231</Paragraphs>
  <Slides>21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굴림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알쓸데이</dc:title>
  <dc:creator>user</dc:creator>
  <cp:lastModifiedBy>Kim Hakjoon</cp:lastModifiedBy>
  <cp:revision>325</cp:revision>
  <cp:lastPrinted>2018-09-18T11:45:00Z</cp:lastPrinted>
  <dcterms:created xsi:type="dcterms:W3CDTF">2017-07-14T04:40:48Z</dcterms:created>
  <dcterms:modified xsi:type="dcterms:W3CDTF">2019-05-29T22:26:54Z</dcterms:modified>
</cp:coreProperties>
</file>